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Montserrat" charset="1" panose="00000500000000000000"/>
      <p:regular r:id="rId20"/>
    </p:embeddedFont>
    <p:embeddedFont>
      <p:font typeface="Montserrat Classic Bold" charset="1" panose="00000800000000000000"/>
      <p:regular r:id="rId21"/>
    </p:embeddedFont>
    <p:embeddedFont>
      <p:font typeface="Montserrat Classic" charset="1" panose="00000500000000000000"/>
      <p:regular r:id="rId22"/>
    </p:embeddedFont>
    <p:embeddedFont>
      <p:font typeface="Arimo" charset="1" panose="020B0604020202020204"/>
      <p:regular r:id="rId23"/>
    </p:embeddedFont>
    <p:embeddedFont>
      <p:font typeface="Montserrat Bold" charset="1" panose="00000800000000000000"/>
      <p:regular r:id="rId24"/>
    </p:embeddedFont>
    <p:embeddedFont>
      <p:font typeface="Bukhari Script" charset="1" panose="00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 Id="rId3" Target="../media/image93.png" Type="http://schemas.openxmlformats.org/officeDocument/2006/relationships/image"/><Relationship Id="rId4" Target="../media/image9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png" Type="http://schemas.openxmlformats.org/officeDocument/2006/relationships/image"/><Relationship Id="rId4" Target="../media/image9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6.png" Type="http://schemas.openxmlformats.org/officeDocument/2006/relationships/image"/><Relationship Id="rId11" Target="../media/image107.svg" Type="http://schemas.openxmlformats.org/officeDocument/2006/relationships/image"/><Relationship Id="rId12" Target="../media/image108.png" Type="http://schemas.openxmlformats.org/officeDocument/2006/relationships/image"/><Relationship Id="rId13" Target="../media/image109.svg" Type="http://schemas.openxmlformats.org/officeDocument/2006/relationships/image"/><Relationship Id="rId14" Target="../media/image110.png" Type="http://schemas.openxmlformats.org/officeDocument/2006/relationships/image"/><Relationship Id="rId15" Target="../media/image111.svg" Type="http://schemas.openxmlformats.org/officeDocument/2006/relationships/image"/><Relationship Id="rId16" Target="../media/image112.png" Type="http://schemas.openxmlformats.org/officeDocument/2006/relationships/image"/><Relationship Id="rId17" Target="../media/image113.svg" Type="http://schemas.openxmlformats.org/officeDocument/2006/relationships/image"/><Relationship Id="rId18" Target="../media/image114.png" Type="http://schemas.openxmlformats.org/officeDocument/2006/relationships/image"/><Relationship Id="rId19" Target="../media/image115.svg" Type="http://schemas.openxmlformats.org/officeDocument/2006/relationships/image"/><Relationship Id="rId2" Target="../media/image98.png" Type="http://schemas.openxmlformats.org/officeDocument/2006/relationships/image"/><Relationship Id="rId3" Target="../media/image99.svg" Type="http://schemas.openxmlformats.org/officeDocument/2006/relationships/image"/><Relationship Id="rId4" Target="../media/image100.png" Type="http://schemas.openxmlformats.org/officeDocument/2006/relationships/image"/><Relationship Id="rId5" Target="../media/image101.svg" Type="http://schemas.openxmlformats.org/officeDocument/2006/relationships/image"/><Relationship Id="rId6" Target="../media/image102.png" Type="http://schemas.openxmlformats.org/officeDocument/2006/relationships/image"/><Relationship Id="rId7" Target="../media/image103.svg" Type="http://schemas.openxmlformats.org/officeDocument/2006/relationships/image"/><Relationship Id="rId8" Target="../media/image104.png" Type="http://schemas.openxmlformats.org/officeDocument/2006/relationships/image"/><Relationship Id="rId9" Target="../media/image10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15" Target="../media/image32.png" Type="http://schemas.openxmlformats.org/officeDocument/2006/relationships/image"/><Relationship Id="rId16" Target="../media/image33.svg" Type="http://schemas.openxmlformats.org/officeDocument/2006/relationships/image"/><Relationship Id="rId17" Target="../media/image34.png" Type="http://schemas.openxmlformats.org/officeDocument/2006/relationships/image"/><Relationship Id="rId18" Target="../media/image35.svg" Type="http://schemas.openxmlformats.org/officeDocument/2006/relationships/image"/><Relationship Id="rId19" Target="../media/image36.png" Type="http://schemas.openxmlformats.org/officeDocument/2006/relationships/image"/><Relationship Id="rId2" Target="../media/image19.png" Type="http://schemas.openxmlformats.org/officeDocument/2006/relationships/image"/><Relationship Id="rId20" Target="../media/image37.svg" Type="http://schemas.openxmlformats.org/officeDocument/2006/relationships/image"/><Relationship Id="rId21" Target="../media/image38.png" Type="http://schemas.openxmlformats.org/officeDocument/2006/relationships/image"/><Relationship Id="rId22" Target="../media/image39.svg" Type="http://schemas.openxmlformats.org/officeDocument/2006/relationships/image"/><Relationship Id="rId23" Target="../media/image40.png" Type="http://schemas.openxmlformats.org/officeDocument/2006/relationships/image"/><Relationship Id="rId24" Target="../media/image41.svg" Type="http://schemas.openxmlformats.org/officeDocument/2006/relationships/image"/><Relationship Id="rId25" Target="../media/image42.png" Type="http://schemas.openxmlformats.org/officeDocument/2006/relationships/image"/><Relationship Id="rId26" Target="../media/image43.svg" Type="http://schemas.openxmlformats.org/officeDocument/2006/relationships/image"/><Relationship Id="rId27" Target="../media/image44.png" Type="http://schemas.openxmlformats.org/officeDocument/2006/relationships/image"/><Relationship Id="rId28" Target="../media/image45.sv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53.jpeg" Type="http://schemas.openxmlformats.org/officeDocument/2006/relationships/image"/><Relationship Id="rId13" Target="../media/image54.jpeg" Type="http://schemas.openxmlformats.org/officeDocument/2006/relationships/image"/><Relationship Id="rId14" Target="../media/image55.jpeg" Type="http://schemas.openxmlformats.org/officeDocument/2006/relationships/image"/><Relationship Id="rId15" Target="../media/image56.jpeg" Type="http://schemas.openxmlformats.org/officeDocument/2006/relationships/image"/><Relationship Id="rId16" Target="../media/image57.jpeg" Type="http://schemas.openxmlformats.org/officeDocument/2006/relationships/image"/><Relationship Id="rId2" Target="../media/image49.png" Type="http://schemas.openxmlformats.org/officeDocument/2006/relationships/image"/><Relationship Id="rId3" Target="../media/image50.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svg" Type="http://schemas.openxmlformats.org/officeDocument/2006/relationships/image"/><Relationship Id="rId2" Target="../media/image2.pn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6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12" Target="../media/image70.png" Type="http://schemas.openxmlformats.org/officeDocument/2006/relationships/image"/><Relationship Id="rId13" Target="../media/image71.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66.png" Type="http://schemas.openxmlformats.org/officeDocument/2006/relationships/image"/><Relationship Id="rId9" Target="../media/image6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png" Type="http://schemas.openxmlformats.org/officeDocument/2006/relationships/image"/><Relationship Id="rId11" Target="../media/image80.svg" Type="http://schemas.openxmlformats.org/officeDocument/2006/relationships/image"/><Relationship Id="rId12" Target="../media/image81.png" Type="http://schemas.openxmlformats.org/officeDocument/2006/relationships/image"/><Relationship Id="rId13" Target="../media/image82.svg" Type="http://schemas.openxmlformats.org/officeDocument/2006/relationships/image"/><Relationship Id="rId14" Target="../media/image83.png" Type="http://schemas.openxmlformats.org/officeDocument/2006/relationships/image"/><Relationship Id="rId15" Target="../media/image84.svg" Type="http://schemas.openxmlformats.org/officeDocument/2006/relationships/image"/><Relationship Id="rId16" Target="../media/image85.png" Type="http://schemas.openxmlformats.org/officeDocument/2006/relationships/image"/><Relationship Id="rId17" Target="../media/image86.svg" Type="http://schemas.openxmlformats.org/officeDocument/2006/relationships/image"/><Relationship Id="rId18" Target="../media/image87.png" Type="http://schemas.openxmlformats.org/officeDocument/2006/relationships/image"/><Relationship Id="rId19" Target="../media/image88.svg" Type="http://schemas.openxmlformats.org/officeDocument/2006/relationships/image"/><Relationship Id="rId2" Target="../media/image2.pn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 Id="rId5" Target="../media/image74.png" Type="http://schemas.openxmlformats.org/officeDocument/2006/relationships/image"/><Relationship Id="rId6" Target="../media/image75.png" Type="http://schemas.openxmlformats.org/officeDocument/2006/relationships/image"/><Relationship Id="rId7" Target="../media/image76.svg" Type="http://schemas.openxmlformats.org/officeDocument/2006/relationships/image"/><Relationship Id="rId8" Target="../media/image77.png" Type="http://schemas.openxmlformats.org/officeDocument/2006/relationships/image"/><Relationship Id="rId9" Target="../media/image7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 Id="rId3" Target="../media/image9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878511" y="1173279"/>
            <a:ext cx="4598633" cy="2565224"/>
          </a:xfrm>
          <a:custGeom>
            <a:avLst/>
            <a:gdLst/>
            <a:ahLst/>
            <a:cxnLst/>
            <a:rect r="r" b="b" t="t" l="l"/>
            <a:pathLst>
              <a:path h="2565224" w="4598633">
                <a:moveTo>
                  <a:pt x="0" y="0"/>
                </a:moveTo>
                <a:lnTo>
                  <a:pt x="4598633" y="0"/>
                </a:lnTo>
                <a:lnTo>
                  <a:pt x="4598633" y="2565223"/>
                </a:lnTo>
                <a:lnTo>
                  <a:pt x="0" y="2565223"/>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10800000">
            <a:off x="9413068" y="7887227"/>
            <a:ext cx="8874932" cy="1117161"/>
          </a:xfrm>
          <a:custGeom>
            <a:avLst/>
            <a:gdLst/>
            <a:ahLst/>
            <a:cxnLst/>
            <a:rect r="r" b="b" t="t" l="l"/>
            <a:pathLst>
              <a:path h="1117161" w="8874932">
                <a:moveTo>
                  <a:pt x="0" y="0"/>
                </a:moveTo>
                <a:lnTo>
                  <a:pt x="8874932" y="0"/>
                </a:lnTo>
                <a:lnTo>
                  <a:pt x="8874932" y="1117161"/>
                </a:lnTo>
                <a:lnTo>
                  <a:pt x="0" y="1117161"/>
                </a:lnTo>
                <a:lnTo>
                  <a:pt x="0" y="0"/>
                </a:lnTo>
                <a:close/>
              </a:path>
            </a:pathLst>
          </a:custGeom>
          <a:blipFill>
            <a:blip r:embed="rId3">
              <a:alphaModFix amt="37000"/>
            </a:blip>
            <a:stretch>
              <a:fillRect l="0" t="0" r="0" b="-128395"/>
            </a:stretch>
          </a:blipFill>
        </p:spPr>
      </p:sp>
      <p:grpSp>
        <p:nvGrpSpPr>
          <p:cNvPr name="Group 4" id="4"/>
          <p:cNvGrpSpPr>
            <a:grpSpLocks noChangeAspect="true"/>
          </p:cNvGrpSpPr>
          <p:nvPr/>
        </p:nvGrpSpPr>
        <p:grpSpPr>
          <a:xfrm rot="0">
            <a:off x="9473194" y="3184825"/>
            <a:ext cx="8543059" cy="4900195"/>
            <a:chOff x="0" y="0"/>
            <a:chExt cx="7981950" cy="4578350"/>
          </a:xfrm>
        </p:grpSpPr>
        <p:sp>
          <p:nvSpPr>
            <p:cNvPr name="Freeform 5" id="5"/>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6" id="6"/>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7" id="7"/>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8" id="8"/>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9" id="9"/>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0" t="-14380" r="0" b="-14380"/>
              </a:stretch>
            </a:blipFill>
          </p:spPr>
        </p:sp>
      </p:grpSp>
      <p:sp>
        <p:nvSpPr>
          <p:cNvPr name="Freeform 10" id="10"/>
          <p:cNvSpPr/>
          <p:nvPr/>
        </p:nvSpPr>
        <p:spPr>
          <a:xfrm flipH="false" flipV="false" rot="0">
            <a:off x="279878" y="3113553"/>
            <a:ext cx="4598633" cy="2587569"/>
          </a:xfrm>
          <a:custGeom>
            <a:avLst/>
            <a:gdLst/>
            <a:ahLst/>
            <a:cxnLst/>
            <a:rect r="r" b="b" t="t" l="l"/>
            <a:pathLst>
              <a:path h="2587569" w="4598633">
                <a:moveTo>
                  <a:pt x="0" y="0"/>
                </a:moveTo>
                <a:lnTo>
                  <a:pt x="4598633" y="0"/>
                </a:lnTo>
                <a:lnTo>
                  <a:pt x="4598633" y="2587569"/>
                </a:lnTo>
                <a:lnTo>
                  <a:pt x="0" y="2587569"/>
                </a:lnTo>
                <a:lnTo>
                  <a:pt x="0" y="0"/>
                </a:lnTo>
                <a:close/>
              </a:path>
            </a:pathLst>
          </a:custGeom>
          <a:blipFill>
            <a:blip r:embed="rId5"/>
            <a:stretch>
              <a:fillRect l="0" t="0" r="0" b="0"/>
            </a:stretch>
          </a:blipFill>
          <a:ln cap="sq">
            <a:noFill/>
            <a:prstDash val="solid"/>
            <a:miter/>
          </a:ln>
        </p:spPr>
      </p:sp>
      <p:sp>
        <p:nvSpPr>
          <p:cNvPr name="Freeform 11" id="11"/>
          <p:cNvSpPr/>
          <p:nvPr/>
        </p:nvSpPr>
        <p:spPr>
          <a:xfrm flipH="false" flipV="false" rot="0">
            <a:off x="556873" y="3269782"/>
            <a:ext cx="4044644" cy="2275112"/>
          </a:xfrm>
          <a:custGeom>
            <a:avLst/>
            <a:gdLst/>
            <a:ahLst/>
            <a:cxnLst/>
            <a:rect r="r" b="b" t="t" l="l"/>
            <a:pathLst>
              <a:path h="2275112" w="4044644">
                <a:moveTo>
                  <a:pt x="0" y="0"/>
                </a:moveTo>
                <a:lnTo>
                  <a:pt x="4044644" y="0"/>
                </a:lnTo>
                <a:lnTo>
                  <a:pt x="4044644" y="2275112"/>
                </a:lnTo>
                <a:lnTo>
                  <a:pt x="0" y="2275112"/>
                </a:lnTo>
                <a:lnTo>
                  <a:pt x="0" y="0"/>
                </a:lnTo>
                <a:close/>
              </a:path>
            </a:pathLst>
          </a:custGeom>
          <a:blipFill>
            <a:blip r:embed="rId6"/>
            <a:stretch>
              <a:fillRect l="0" t="0" r="0" b="0"/>
            </a:stretch>
          </a:blipFill>
        </p:spPr>
      </p:sp>
      <p:sp>
        <p:nvSpPr>
          <p:cNvPr name="Freeform 12" id="12"/>
          <p:cNvSpPr/>
          <p:nvPr/>
        </p:nvSpPr>
        <p:spPr>
          <a:xfrm flipH="false" flipV="false" rot="0">
            <a:off x="1064522" y="3708089"/>
            <a:ext cx="3029347" cy="1775954"/>
          </a:xfrm>
          <a:custGeom>
            <a:avLst/>
            <a:gdLst/>
            <a:ahLst/>
            <a:cxnLst/>
            <a:rect r="r" b="b" t="t" l="l"/>
            <a:pathLst>
              <a:path h="1775954" w="3029347">
                <a:moveTo>
                  <a:pt x="0" y="0"/>
                </a:moveTo>
                <a:lnTo>
                  <a:pt x="3029346" y="0"/>
                </a:lnTo>
                <a:lnTo>
                  <a:pt x="3029346" y="1775955"/>
                </a:lnTo>
                <a:lnTo>
                  <a:pt x="0" y="1775955"/>
                </a:lnTo>
                <a:lnTo>
                  <a:pt x="0" y="0"/>
                </a:lnTo>
                <a:close/>
              </a:path>
            </a:pathLst>
          </a:custGeom>
          <a:blipFill>
            <a:blip r:embed="rId7"/>
            <a:stretch>
              <a:fillRect l="0" t="0" r="0" b="0"/>
            </a:stretch>
          </a:blipFill>
        </p:spPr>
      </p:sp>
      <p:sp>
        <p:nvSpPr>
          <p:cNvPr name="TextBox 13" id="13"/>
          <p:cNvSpPr txBox="true"/>
          <p:nvPr/>
        </p:nvSpPr>
        <p:spPr>
          <a:xfrm rot="0">
            <a:off x="8465643" y="1664078"/>
            <a:ext cx="10558160" cy="337979"/>
          </a:xfrm>
          <a:prstGeom prst="rect">
            <a:avLst/>
          </a:prstGeom>
        </p:spPr>
        <p:txBody>
          <a:bodyPr anchor="t" rtlCol="false" tIns="0" lIns="0" bIns="0" rIns="0">
            <a:spAutoFit/>
          </a:bodyPr>
          <a:lstStyle/>
          <a:p>
            <a:pPr algn="ctr">
              <a:lnSpc>
                <a:spcPts val="2896"/>
              </a:lnSpc>
              <a:spcBef>
                <a:spcPct val="0"/>
              </a:spcBef>
            </a:pPr>
            <a:r>
              <a:rPr lang="en-US" sz="2068">
                <a:solidFill>
                  <a:srgbClr val="343432"/>
                </a:solidFill>
                <a:latin typeface="Montserrat"/>
                <a:ea typeface="Montserrat"/>
                <a:cs typeface="Montserrat"/>
                <a:sym typeface="Montserrat"/>
              </a:rPr>
              <a:t>Elevating connectivity beyond the horizon</a:t>
            </a:r>
          </a:p>
        </p:txBody>
      </p:sp>
      <p:sp>
        <p:nvSpPr>
          <p:cNvPr name="Freeform 14" id="14"/>
          <p:cNvSpPr/>
          <p:nvPr/>
        </p:nvSpPr>
        <p:spPr>
          <a:xfrm flipH="false" flipV="false" rot="0">
            <a:off x="5155506" y="1337727"/>
            <a:ext cx="4044644" cy="2275112"/>
          </a:xfrm>
          <a:custGeom>
            <a:avLst/>
            <a:gdLst/>
            <a:ahLst/>
            <a:cxnLst/>
            <a:rect r="r" b="b" t="t" l="l"/>
            <a:pathLst>
              <a:path h="2275112" w="4044644">
                <a:moveTo>
                  <a:pt x="0" y="0"/>
                </a:moveTo>
                <a:lnTo>
                  <a:pt x="4044644" y="0"/>
                </a:lnTo>
                <a:lnTo>
                  <a:pt x="4044644" y="2275112"/>
                </a:lnTo>
                <a:lnTo>
                  <a:pt x="0" y="2275112"/>
                </a:lnTo>
                <a:lnTo>
                  <a:pt x="0" y="0"/>
                </a:lnTo>
                <a:close/>
              </a:path>
            </a:pathLst>
          </a:custGeom>
          <a:blipFill>
            <a:blip r:embed="rId6"/>
            <a:stretch>
              <a:fillRect l="0" t="0" r="0" b="0"/>
            </a:stretch>
          </a:blipFill>
        </p:spPr>
      </p:sp>
      <p:sp>
        <p:nvSpPr>
          <p:cNvPr name="Freeform 15" id="15"/>
          <p:cNvSpPr/>
          <p:nvPr/>
        </p:nvSpPr>
        <p:spPr>
          <a:xfrm flipH="false" flipV="false" rot="0">
            <a:off x="279878" y="342092"/>
            <a:ext cx="4598633" cy="2565224"/>
          </a:xfrm>
          <a:custGeom>
            <a:avLst/>
            <a:gdLst/>
            <a:ahLst/>
            <a:cxnLst/>
            <a:rect r="r" b="b" t="t" l="l"/>
            <a:pathLst>
              <a:path h="2565224" w="4598633">
                <a:moveTo>
                  <a:pt x="0" y="0"/>
                </a:moveTo>
                <a:lnTo>
                  <a:pt x="4598633" y="0"/>
                </a:lnTo>
                <a:lnTo>
                  <a:pt x="4598633" y="2565223"/>
                </a:lnTo>
                <a:lnTo>
                  <a:pt x="0" y="2565223"/>
                </a:lnTo>
                <a:lnTo>
                  <a:pt x="0" y="0"/>
                </a:lnTo>
                <a:close/>
              </a:path>
            </a:pathLst>
          </a:custGeom>
          <a:blipFill>
            <a:blip r:embed="rId2"/>
            <a:stretch>
              <a:fillRect l="0" t="0" r="0" b="0"/>
            </a:stretch>
          </a:blipFill>
          <a:ln cap="sq">
            <a:noFill/>
            <a:prstDash val="solid"/>
            <a:miter/>
          </a:ln>
        </p:spPr>
      </p:sp>
      <p:sp>
        <p:nvSpPr>
          <p:cNvPr name="Freeform 16" id="16"/>
          <p:cNvSpPr/>
          <p:nvPr/>
        </p:nvSpPr>
        <p:spPr>
          <a:xfrm flipH="false" flipV="false" rot="0">
            <a:off x="556873" y="506540"/>
            <a:ext cx="4044644" cy="2275112"/>
          </a:xfrm>
          <a:custGeom>
            <a:avLst/>
            <a:gdLst/>
            <a:ahLst/>
            <a:cxnLst/>
            <a:rect r="r" b="b" t="t" l="l"/>
            <a:pathLst>
              <a:path h="2275112" w="4044644">
                <a:moveTo>
                  <a:pt x="0" y="0"/>
                </a:moveTo>
                <a:lnTo>
                  <a:pt x="4044644" y="0"/>
                </a:lnTo>
                <a:lnTo>
                  <a:pt x="4044644" y="2275112"/>
                </a:lnTo>
                <a:lnTo>
                  <a:pt x="0" y="2275112"/>
                </a:lnTo>
                <a:lnTo>
                  <a:pt x="0" y="0"/>
                </a:lnTo>
                <a:close/>
              </a:path>
            </a:pathLst>
          </a:custGeom>
          <a:blipFill>
            <a:blip r:embed="rId6"/>
            <a:stretch>
              <a:fillRect l="0" t="0" r="0" b="0"/>
            </a:stretch>
          </a:blipFill>
        </p:spPr>
      </p:sp>
      <p:sp>
        <p:nvSpPr>
          <p:cNvPr name="Freeform 17" id="17"/>
          <p:cNvSpPr/>
          <p:nvPr/>
        </p:nvSpPr>
        <p:spPr>
          <a:xfrm flipH="false" flipV="false" rot="0">
            <a:off x="279878" y="6063072"/>
            <a:ext cx="4598633" cy="2565224"/>
          </a:xfrm>
          <a:custGeom>
            <a:avLst/>
            <a:gdLst/>
            <a:ahLst/>
            <a:cxnLst/>
            <a:rect r="r" b="b" t="t" l="l"/>
            <a:pathLst>
              <a:path h="2565224" w="4598633">
                <a:moveTo>
                  <a:pt x="0" y="0"/>
                </a:moveTo>
                <a:lnTo>
                  <a:pt x="4598633" y="0"/>
                </a:lnTo>
                <a:lnTo>
                  <a:pt x="4598633" y="2565224"/>
                </a:lnTo>
                <a:lnTo>
                  <a:pt x="0" y="2565224"/>
                </a:lnTo>
                <a:lnTo>
                  <a:pt x="0" y="0"/>
                </a:lnTo>
                <a:close/>
              </a:path>
            </a:pathLst>
          </a:custGeom>
          <a:blipFill>
            <a:blip r:embed="rId2"/>
            <a:stretch>
              <a:fillRect l="0" t="0" r="0" b="0"/>
            </a:stretch>
          </a:blipFill>
          <a:ln cap="sq">
            <a:noFill/>
            <a:prstDash val="solid"/>
            <a:miter/>
          </a:ln>
        </p:spPr>
      </p:sp>
      <p:sp>
        <p:nvSpPr>
          <p:cNvPr name="Freeform 18" id="18"/>
          <p:cNvSpPr/>
          <p:nvPr/>
        </p:nvSpPr>
        <p:spPr>
          <a:xfrm flipH="false" flipV="false" rot="0">
            <a:off x="556873" y="6227521"/>
            <a:ext cx="4044644" cy="2275112"/>
          </a:xfrm>
          <a:custGeom>
            <a:avLst/>
            <a:gdLst/>
            <a:ahLst/>
            <a:cxnLst/>
            <a:rect r="r" b="b" t="t" l="l"/>
            <a:pathLst>
              <a:path h="2275112" w="4044644">
                <a:moveTo>
                  <a:pt x="0" y="0"/>
                </a:moveTo>
                <a:lnTo>
                  <a:pt x="4044644" y="0"/>
                </a:lnTo>
                <a:lnTo>
                  <a:pt x="4044644" y="2275112"/>
                </a:lnTo>
                <a:lnTo>
                  <a:pt x="0" y="2275112"/>
                </a:lnTo>
                <a:lnTo>
                  <a:pt x="0" y="0"/>
                </a:lnTo>
                <a:close/>
              </a:path>
            </a:pathLst>
          </a:custGeom>
          <a:blipFill>
            <a:blip r:embed="rId6"/>
            <a:stretch>
              <a:fillRect l="0" t="0" r="0" b="0"/>
            </a:stretch>
          </a:blipFill>
        </p:spPr>
      </p:sp>
      <p:sp>
        <p:nvSpPr>
          <p:cNvPr name="Freeform 19" id="19"/>
          <p:cNvSpPr/>
          <p:nvPr/>
        </p:nvSpPr>
        <p:spPr>
          <a:xfrm flipH="false" flipV="false" rot="0">
            <a:off x="279878" y="9004388"/>
            <a:ext cx="4598633" cy="2565224"/>
          </a:xfrm>
          <a:custGeom>
            <a:avLst/>
            <a:gdLst/>
            <a:ahLst/>
            <a:cxnLst/>
            <a:rect r="r" b="b" t="t" l="l"/>
            <a:pathLst>
              <a:path h="2565224" w="4598633">
                <a:moveTo>
                  <a:pt x="0" y="0"/>
                </a:moveTo>
                <a:lnTo>
                  <a:pt x="4598633" y="0"/>
                </a:lnTo>
                <a:lnTo>
                  <a:pt x="4598633" y="2565224"/>
                </a:lnTo>
                <a:lnTo>
                  <a:pt x="0" y="2565224"/>
                </a:lnTo>
                <a:lnTo>
                  <a:pt x="0" y="0"/>
                </a:lnTo>
                <a:close/>
              </a:path>
            </a:pathLst>
          </a:custGeom>
          <a:blipFill>
            <a:blip r:embed="rId2"/>
            <a:stretch>
              <a:fillRect l="0" t="0" r="0" b="0"/>
            </a:stretch>
          </a:blipFill>
          <a:ln cap="sq">
            <a:noFill/>
            <a:prstDash val="solid"/>
            <a:miter/>
          </a:ln>
        </p:spPr>
      </p:sp>
      <p:sp>
        <p:nvSpPr>
          <p:cNvPr name="Freeform 20" id="20"/>
          <p:cNvSpPr/>
          <p:nvPr/>
        </p:nvSpPr>
        <p:spPr>
          <a:xfrm flipH="false" flipV="false" rot="0">
            <a:off x="556873" y="9168837"/>
            <a:ext cx="4044644" cy="2275112"/>
          </a:xfrm>
          <a:custGeom>
            <a:avLst/>
            <a:gdLst/>
            <a:ahLst/>
            <a:cxnLst/>
            <a:rect r="r" b="b" t="t" l="l"/>
            <a:pathLst>
              <a:path h="2275112" w="4044644">
                <a:moveTo>
                  <a:pt x="0" y="0"/>
                </a:moveTo>
                <a:lnTo>
                  <a:pt x="4044644" y="0"/>
                </a:lnTo>
                <a:lnTo>
                  <a:pt x="4044644" y="2275112"/>
                </a:lnTo>
                <a:lnTo>
                  <a:pt x="0" y="2275112"/>
                </a:lnTo>
                <a:lnTo>
                  <a:pt x="0" y="0"/>
                </a:lnTo>
                <a:close/>
              </a:path>
            </a:pathLst>
          </a:custGeom>
          <a:blipFill>
            <a:blip r:embed="rId6"/>
            <a:stretch>
              <a:fillRect l="0" t="0" r="0" b="0"/>
            </a:stretch>
          </a:blipFill>
        </p:spPr>
      </p:sp>
      <p:sp>
        <p:nvSpPr>
          <p:cNvPr name="Freeform 21" id="21"/>
          <p:cNvSpPr/>
          <p:nvPr/>
        </p:nvSpPr>
        <p:spPr>
          <a:xfrm flipH="false" flipV="false" rot="0">
            <a:off x="4874561" y="3830051"/>
            <a:ext cx="4598633" cy="2565224"/>
          </a:xfrm>
          <a:custGeom>
            <a:avLst/>
            <a:gdLst/>
            <a:ahLst/>
            <a:cxnLst/>
            <a:rect r="r" b="b" t="t" l="l"/>
            <a:pathLst>
              <a:path h="2565224" w="4598633">
                <a:moveTo>
                  <a:pt x="0" y="0"/>
                </a:moveTo>
                <a:lnTo>
                  <a:pt x="4598633" y="0"/>
                </a:lnTo>
                <a:lnTo>
                  <a:pt x="4598633" y="2565224"/>
                </a:lnTo>
                <a:lnTo>
                  <a:pt x="0" y="2565224"/>
                </a:lnTo>
                <a:lnTo>
                  <a:pt x="0" y="0"/>
                </a:lnTo>
                <a:close/>
              </a:path>
            </a:pathLst>
          </a:custGeom>
          <a:blipFill>
            <a:blip r:embed="rId2"/>
            <a:stretch>
              <a:fillRect l="0" t="0" r="0" b="0"/>
            </a:stretch>
          </a:blipFill>
          <a:ln cap="sq">
            <a:noFill/>
            <a:prstDash val="solid"/>
            <a:miter/>
          </a:ln>
        </p:spPr>
      </p:sp>
      <p:sp>
        <p:nvSpPr>
          <p:cNvPr name="Freeform 22" id="22"/>
          <p:cNvSpPr/>
          <p:nvPr/>
        </p:nvSpPr>
        <p:spPr>
          <a:xfrm flipH="false" flipV="false" rot="0">
            <a:off x="5151556" y="3994500"/>
            <a:ext cx="4044644" cy="2275112"/>
          </a:xfrm>
          <a:custGeom>
            <a:avLst/>
            <a:gdLst/>
            <a:ahLst/>
            <a:cxnLst/>
            <a:rect r="r" b="b" t="t" l="l"/>
            <a:pathLst>
              <a:path h="2275112" w="4044644">
                <a:moveTo>
                  <a:pt x="0" y="0"/>
                </a:moveTo>
                <a:lnTo>
                  <a:pt x="4044644" y="0"/>
                </a:lnTo>
                <a:lnTo>
                  <a:pt x="4044644" y="2275112"/>
                </a:lnTo>
                <a:lnTo>
                  <a:pt x="0" y="2275112"/>
                </a:lnTo>
                <a:lnTo>
                  <a:pt x="0" y="0"/>
                </a:lnTo>
                <a:close/>
              </a:path>
            </a:pathLst>
          </a:custGeom>
          <a:blipFill>
            <a:blip r:embed="rId6"/>
            <a:stretch>
              <a:fillRect l="0" t="0" r="0" b="0"/>
            </a:stretch>
          </a:blipFill>
        </p:spPr>
      </p:sp>
      <p:sp>
        <p:nvSpPr>
          <p:cNvPr name="Freeform 23" id="23"/>
          <p:cNvSpPr/>
          <p:nvPr/>
        </p:nvSpPr>
        <p:spPr>
          <a:xfrm flipH="false" flipV="false" rot="0">
            <a:off x="4874561" y="-1639595"/>
            <a:ext cx="4598633" cy="2565224"/>
          </a:xfrm>
          <a:custGeom>
            <a:avLst/>
            <a:gdLst/>
            <a:ahLst/>
            <a:cxnLst/>
            <a:rect r="r" b="b" t="t" l="l"/>
            <a:pathLst>
              <a:path h="2565224" w="4598633">
                <a:moveTo>
                  <a:pt x="0" y="0"/>
                </a:moveTo>
                <a:lnTo>
                  <a:pt x="4598633" y="0"/>
                </a:lnTo>
                <a:lnTo>
                  <a:pt x="4598633" y="2565224"/>
                </a:lnTo>
                <a:lnTo>
                  <a:pt x="0" y="2565224"/>
                </a:lnTo>
                <a:lnTo>
                  <a:pt x="0" y="0"/>
                </a:lnTo>
                <a:close/>
              </a:path>
            </a:pathLst>
          </a:custGeom>
          <a:blipFill>
            <a:blip r:embed="rId2"/>
            <a:stretch>
              <a:fillRect l="0" t="0" r="0" b="0"/>
            </a:stretch>
          </a:blipFill>
          <a:ln cap="sq">
            <a:noFill/>
            <a:prstDash val="solid"/>
            <a:miter/>
          </a:ln>
        </p:spPr>
      </p:sp>
      <p:sp>
        <p:nvSpPr>
          <p:cNvPr name="Freeform 24" id="24"/>
          <p:cNvSpPr/>
          <p:nvPr/>
        </p:nvSpPr>
        <p:spPr>
          <a:xfrm flipH="false" flipV="false" rot="0">
            <a:off x="5151556" y="-1475146"/>
            <a:ext cx="4044644" cy="2275112"/>
          </a:xfrm>
          <a:custGeom>
            <a:avLst/>
            <a:gdLst/>
            <a:ahLst/>
            <a:cxnLst/>
            <a:rect r="r" b="b" t="t" l="l"/>
            <a:pathLst>
              <a:path h="2275112" w="4044644">
                <a:moveTo>
                  <a:pt x="0" y="0"/>
                </a:moveTo>
                <a:lnTo>
                  <a:pt x="4044644" y="0"/>
                </a:lnTo>
                <a:lnTo>
                  <a:pt x="4044644" y="2275112"/>
                </a:lnTo>
                <a:lnTo>
                  <a:pt x="0" y="2275112"/>
                </a:lnTo>
                <a:lnTo>
                  <a:pt x="0" y="0"/>
                </a:lnTo>
                <a:close/>
              </a:path>
            </a:pathLst>
          </a:custGeom>
          <a:blipFill>
            <a:blip r:embed="rId6"/>
            <a:stretch>
              <a:fillRect l="0" t="0" r="0" b="0"/>
            </a:stretch>
          </a:blipFill>
        </p:spPr>
      </p:sp>
      <p:sp>
        <p:nvSpPr>
          <p:cNvPr name="Freeform 25" id="25"/>
          <p:cNvSpPr/>
          <p:nvPr/>
        </p:nvSpPr>
        <p:spPr>
          <a:xfrm flipH="false" flipV="false" rot="0">
            <a:off x="4897561" y="6467739"/>
            <a:ext cx="4598633" cy="2565224"/>
          </a:xfrm>
          <a:custGeom>
            <a:avLst/>
            <a:gdLst/>
            <a:ahLst/>
            <a:cxnLst/>
            <a:rect r="r" b="b" t="t" l="l"/>
            <a:pathLst>
              <a:path h="2565224" w="4598633">
                <a:moveTo>
                  <a:pt x="0" y="0"/>
                </a:moveTo>
                <a:lnTo>
                  <a:pt x="4598633" y="0"/>
                </a:lnTo>
                <a:lnTo>
                  <a:pt x="4598633" y="2565224"/>
                </a:lnTo>
                <a:lnTo>
                  <a:pt x="0" y="2565224"/>
                </a:lnTo>
                <a:lnTo>
                  <a:pt x="0" y="0"/>
                </a:lnTo>
                <a:close/>
              </a:path>
            </a:pathLst>
          </a:custGeom>
          <a:blipFill>
            <a:blip r:embed="rId2"/>
            <a:stretch>
              <a:fillRect l="0" t="0" r="0" b="0"/>
            </a:stretch>
          </a:blipFill>
          <a:ln cap="sq">
            <a:noFill/>
            <a:prstDash val="solid"/>
            <a:miter/>
          </a:ln>
        </p:spPr>
      </p:sp>
      <p:sp>
        <p:nvSpPr>
          <p:cNvPr name="Freeform 26" id="26"/>
          <p:cNvSpPr/>
          <p:nvPr/>
        </p:nvSpPr>
        <p:spPr>
          <a:xfrm flipH="false" flipV="false" rot="0">
            <a:off x="5174556" y="6642925"/>
            <a:ext cx="4044644" cy="2275112"/>
          </a:xfrm>
          <a:custGeom>
            <a:avLst/>
            <a:gdLst/>
            <a:ahLst/>
            <a:cxnLst/>
            <a:rect r="r" b="b" t="t" l="l"/>
            <a:pathLst>
              <a:path h="2275112" w="4044644">
                <a:moveTo>
                  <a:pt x="0" y="0"/>
                </a:moveTo>
                <a:lnTo>
                  <a:pt x="4044644" y="0"/>
                </a:lnTo>
                <a:lnTo>
                  <a:pt x="4044644" y="2275112"/>
                </a:lnTo>
                <a:lnTo>
                  <a:pt x="0" y="2275112"/>
                </a:lnTo>
                <a:lnTo>
                  <a:pt x="0" y="0"/>
                </a:lnTo>
                <a:close/>
              </a:path>
            </a:pathLst>
          </a:custGeom>
          <a:blipFill>
            <a:blip r:embed="rId6"/>
            <a:stretch>
              <a:fillRect l="0" t="0" r="0" b="0"/>
            </a:stretch>
          </a:blipFill>
        </p:spPr>
      </p:sp>
      <p:sp>
        <p:nvSpPr>
          <p:cNvPr name="Freeform 27" id="27"/>
          <p:cNvSpPr/>
          <p:nvPr/>
        </p:nvSpPr>
        <p:spPr>
          <a:xfrm flipH="false" flipV="false" rot="0">
            <a:off x="4897561" y="9232988"/>
            <a:ext cx="4598633" cy="2565224"/>
          </a:xfrm>
          <a:custGeom>
            <a:avLst/>
            <a:gdLst/>
            <a:ahLst/>
            <a:cxnLst/>
            <a:rect r="r" b="b" t="t" l="l"/>
            <a:pathLst>
              <a:path h="2565224" w="4598633">
                <a:moveTo>
                  <a:pt x="0" y="0"/>
                </a:moveTo>
                <a:lnTo>
                  <a:pt x="4598633" y="0"/>
                </a:lnTo>
                <a:lnTo>
                  <a:pt x="4598633" y="2565224"/>
                </a:lnTo>
                <a:lnTo>
                  <a:pt x="0" y="2565224"/>
                </a:lnTo>
                <a:lnTo>
                  <a:pt x="0" y="0"/>
                </a:lnTo>
                <a:close/>
              </a:path>
            </a:pathLst>
          </a:custGeom>
          <a:blipFill>
            <a:blip r:embed="rId2"/>
            <a:stretch>
              <a:fillRect l="0" t="0" r="0" b="0"/>
            </a:stretch>
          </a:blipFill>
          <a:ln cap="sq">
            <a:noFill/>
            <a:prstDash val="solid"/>
            <a:miter/>
          </a:ln>
        </p:spPr>
      </p:sp>
      <p:sp>
        <p:nvSpPr>
          <p:cNvPr name="Freeform 28" id="28"/>
          <p:cNvSpPr/>
          <p:nvPr/>
        </p:nvSpPr>
        <p:spPr>
          <a:xfrm flipH="false" flipV="false" rot="0">
            <a:off x="5174556" y="9397437"/>
            <a:ext cx="4044644" cy="2275112"/>
          </a:xfrm>
          <a:custGeom>
            <a:avLst/>
            <a:gdLst/>
            <a:ahLst/>
            <a:cxnLst/>
            <a:rect r="r" b="b" t="t" l="l"/>
            <a:pathLst>
              <a:path h="2275112" w="4044644">
                <a:moveTo>
                  <a:pt x="0" y="0"/>
                </a:moveTo>
                <a:lnTo>
                  <a:pt x="4044644" y="0"/>
                </a:lnTo>
                <a:lnTo>
                  <a:pt x="4044644" y="2275112"/>
                </a:lnTo>
                <a:lnTo>
                  <a:pt x="0" y="2275112"/>
                </a:lnTo>
                <a:lnTo>
                  <a:pt x="0" y="0"/>
                </a:lnTo>
                <a:close/>
              </a:path>
            </a:pathLst>
          </a:custGeom>
          <a:blipFill>
            <a:blip r:embed="rId6"/>
            <a:stretch>
              <a:fillRect l="0" t="0" r="0" b="0"/>
            </a:stretch>
          </a:blipFill>
        </p:spPr>
      </p:sp>
      <p:sp>
        <p:nvSpPr>
          <p:cNvPr name="Freeform 29" id="29"/>
          <p:cNvSpPr/>
          <p:nvPr/>
        </p:nvSpPr>
        <p:spPr>
          <a:xfrm flipH="false" flipV="false" rot="0">
            <a:off x="6154244" y="6871525"/>
            <a:ext cx="1896596" cy="2020342"/>
          </a:xfrm>
          <a:custGeom>
            <a:avLst/>
            <a:gdLst/>
            <a:ahLst/>
            <a:cxnLst/>
            <a:rect r="r" b="b" t="t" l="l"/>
            <a:pathLst>
              <a:path h="2020342" w="1896596">
                <a:moveTo>
                  <a:pt x="0" y="0"/>
                </a:moveTo>
                <a:lnTo>
                  <a:pt x="1896597" y="0"/>
                </a:lnTo>
                <a:lnTo>
                  <a:pt x="1896597" y="2020343"/>
                </a:lnTo>
                <a:lnTo>
                  <a:pt x="0" y="2020343"/>
                </a:lnTo>
                <a:lnTo>
                  <a:pt x="0" y="0"/>
                </a:lnTo>
                <a:close/>
              </a:path>
            </a:pathLst>
          </a:custGeom>
          <a:blipFill>
            <a:blip r:embed="rId8"/>
            <a:stretch>
              <a:fillRect l="0" t="0" r="0" b="0"/>
            </a:stretch>
          </a:blipFill>
        </p:spPr>
      </p:sp>
      <p:sp>
        <p:nvSpPr>
          <p:cNvPr name="Freeform 30" id="30"/>
          <p:cNvSpPr/>
          <p:nvPr/>
        </p:nvSpPr>
        <p:spPr>
          <a:xfrm flipH="false" flipV="false" rot="0">
            <a:off x="5734015" y="9584312"/>
            <a:ext cx="2925726" cy="2088237"/>
          </a:xfrm>
          <a:custGeom>
            <a:avLst/>
            <a:gdLst/>
            <a:ahLst/>
            <a:cxnLst/>
            <a:rect r="r" b="b" t="t" l="l"/>
            <a:pathLst>
              <a:path h="2088237" w="2925726">
                <a:moveTo>
                  <a:pt x="0" y="0"/>
                </a:moveTo>
                <a:lnTo>
                  <a:pt x="2925726" y="0"/>
                </a:lnTo>
                <a:lnTo>
                  <a:pt x="2925726" y="2088237"/>
                </a:lnTo>
                <a:lnTo>
                  <a:pt x="0" y="20882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1" id="31"/>
          <p:cNvSpPr/>
          <p:nvPr/>
        </p:nvSpPr>
        <p:spPr>
          <a:xfrm flipH="false" flipV="false" rot="0">
            <a:off x="6226841" y="4123594"/>
            <a:ext cx="1940073" cy="1982195"/>
          </a:xfrm>
          <a:custGeom>
            <a:avLst/>
            <a:gdLst/>
            <a:ahLst/>
            <a:cxnLst/>
            <a:rect r="r" b="b" t="t" l="l"/>
            <a:pathLst>
              <a:path h="1982195" w="1940073">
                <a:moveTo>
                  <a:pt x="0" y="0"/>
                </a:moveTo>
                <a:lnTo>
                  <a:pt x="1940073" y="0"/>
                </a:lnTo>
                <a:lnTo>
                  <a:pt x="1940073" y="1982195"/>
                </a:lnTo>
                <a:lnTo>
                  <a:pt x="0" y="1982195"/>
                </a:lnTo>
                <a:lnTo>
                  <a:pt x="0" y="0"/>
                </a:lnTo>
                <a:close/>
              </a:path>
            </a:pathLst>
          </a:custGeom>
          <a:blipFill>
            <a:blip r:embed="rId11"/>
            <a:stretch>
              <a:fillRect l="0" t="0" r="0" b="0"/>
            </a:stretch>
          </a:blipFill>
        </p:spPr>
      </p:sp>
      <p:sp>
        <p:nvSpPr>
          <p:cNvPr name="Freeform 32" id="32"/>
          <p:cNvSpPr/>
          <p:nvPr/>
        </p:nvSpPr>
        <p:spPr>
          <a:xfrm flipH="false" flipV="false" rot="0">
            <a:off x="1422497" y="687362"/>
            <a:ext cx="2012258" cy="2010581"/>
          </a:xfrm>
          <a:custGeom>
            <a:avLst/>
            <a:gdLst/>
            <a:ahLst/>
            <a:cxnLst/>
            <a:rect r="r" b="b" t="t" l="l"/>
            <a:pathLst>
              <a:path h="2010581" w="2012258">
                <a:moveTo>
                  <a:pt x="0" y="0"/>
                </a:moveTo>
                <a:lnTo>
                  <a:pt x="2012258" y="0"/>
                </a:lnTo>
                <a:lnTo>
                  <a:pt x="2012258" y="2010581"/>
                </a:lnTo>
                <a:lnTo>
                  <a:pt x="0" y="2010581"/>
                </a:lnTo>
                <a:lnTo>
                  <a:pt x="0" y="0"/>
                </a:lnTo>
                <a:close/>
              </a:path>
            </a:pathLst>
          </a:custGeom>
          <a:blipFill>
            <a:blip r:embed="rId12"/>
            <a:stretch>
              <a:fillRect l="0" t="0" r="0" b="0"/>
            </a:stretch>
          </a:blipFill>
        </p:spPr>
      </p:sp>
      <p:sp>
        <p:nvSpPr>
          <p:cNvPr name="Freeform 33" id="33"/>
          <p:cNvSpPr/>
          <p:nvPr/>
        </p:nvSpPr>
        <p:spPr>
          <a:xfrm flipH="false" flipV="false" rot="0">
            <a:off x="1455491" y="9285521"/>
            <a:ext cx="2247409" cy="2109755"/>
          </a:xfrm>
          <a:custGeom>
            <a:avLst/>
            <a:gdLst/>
            <a:ahLst/>
            <a:cxnLst/>
            <a:rect r="r" b="b" t="t" l="l"/>
            <a:pathLst>
              <a:path h="2109755" w="2247409">
                <a:moveTo>
                  <a:pt x="0" y="0"/>
                </a:moveTo>
                <a:lnTo>
                  <a:pt x="2247408" y="0"/>
                </a:lnTo>
                <a:lnTo>
                  <a:pt x="2247408" y="2109755"/>
                </a:lnTo>
                <a:lnTo>
                  <a:pt x="0" y="210975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4" id="34"/>
          <p:cNvSpPr/>
          <p:nvPr/>
        </p:nvSpPr>
        <p:spPr>
          <a:xfrm flipH="false" flipV="false" rot="0">
            <a:off x="5971176" y="1459177"/>
            <a:ext cx="2262733" cy="2027974"/>
          </a:xfrm>
          <a:custGeom>
            <a:avLst/>
            <a:gdLst/>
            <a:ahLst/>
            <a:cxnLst/>
            <a:rect r="r" b="b" t="t" l="l"/>
            <a:pathLst>
              <a:path h="2027974" w="2262733">
                <a:moveTo>
                  <a:pt x="0" y="0"/>
                </a:moveTo>
                <a:lnTo>
                  <a:pt x="2262733" y="0"/>
                </a:lnTo>
                <a:lnTo>
                  <a:pt x="2262733" y="2027974"/>
                </a:lnTo>
                <a:lnTo>
                  <a:pt x="0" y="2027974"/>
                </a:lnTo>
                <a:lnTo>
                  <a:pt x="0" y="0"/>
                </a:lnTo>
                <a:close/>
              </a:path>
            </a:pathLst>
          </a:custGeom>
          <a:blipFill>
            <a:blip r:embed="rId15"/>
            <a:stretch>
              <a:fillRect l="0" t="0" r="0" b="0"/>
            </a:stretch>
          </a:blipFill>
        </p:spPr>
      </p:sp>
      <p:sp>
        <p:nvSpPr>
          <p:cNvPr name="Freeform 35" id="35"/>
          <p:cNvSpPr/>
          <p:nvPr/>
        </p:nvSpPr>
        <p:spPr>
          <a:xfrm flipH="false" flipV="false" rot="0">
            <a:off x="5622351" y="-1151823"/>
            <a:ext cx="2843293" cy="1944101"/>
          </a:xfrm>
          <a:custGeom>
            <a:avLst/>
            <a:gdLst/>
            <a:ahLst/>
            <a:cxnLst/>
            <a:rect r="r" b="b" t="t" l="l"/>
            <a:pathLst>
              <a:path h="1944101" w="2843293">
                <a:moveTo>
                  <a:pt x="0" y="0"/>
                </a:moveTo>
                <a:lnTo>
                  <a:pt x="2843292" y="0"/>
                </a:lnTo>
                <a:lnTo>
                  <a:pt x="2843292" y="1944102"/>
                </a:lnTo>
                <a:lnTo>
                  <a:pt x="0" y="19441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6" id="36"/>
          <p:cNvSpPr/>
          <p:nvPr/>
        </p:nvSpPr>
        <p:spPr>
          <a:xfrm flipH="false" flipV="false" rot="0">
            <a:off x="1117915" y="6320262"/>
            <a:ext cx="2922559" cy="2089630"/>
          </a:xfrm>
          <a:custGeom>
            <a:avLst/>
            <a:gdLst/>
            <a:ahLst/>
            <a:cxnLst/>
            <a:rect r="r" b="b" t="t" l="l"/>
            <a:pathLst>
              <a:path h="2089630" w="2922559">
                <a:moveTo>
                  <a:pt x="0" y="0"/>
                </a:moveTo>
                <a:lnTo>
                  <a:pt x="2922560" y="0"/>
                </a:lnTo>
                <a:lnTo>
                  <a:pt x="2922560" y="2089630"/>
                </a:lnTo>
                <a:lnTo>
                  <a:pt x="0" y="208963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37" id="37"/>
          <p:cNvSpPr txBox="true"/>
          <p:nvPr/>
        </p:nvSpPr>
        <p:spPr>
          <a:xfrm rot="0">
            <a:off x="10475966" y="820854"/>
            <a:ext cx="6537514" cy="871799"/>
          </a:xfrm>
          <a:prstGeom prst="rect">
            <a:avLst/>
          </a:prstGeom>
        </p:spPr>
        <p:txBody>
          <a:bodyPr anchor="t" rtlCol="false" tIns="0" lIns="0" bIns="0" rIns="0">
            <a:spAutoFit/>
          </a:bodyPr>
          <a:lstStyle/>
          <a:p>
            <a:pPr algn="ctr" marL="0" indent="0" lvl="0">
              <a:lnSpc>
                <a:spcPts val="7073"/>
              </a:lnSpc>
            </a:pPr>
            <a:r>
              <a:rPr lang="en-US" b="true" sz="5052" spc="308">
                <a:solidFill>
                  <a:srgbClr val="343432"/>
                </a:solidFill>
                <a:latin typeface="Montserrat Classic Bold"/>
                <a:ea typeface="Montserrat Classic Bold"/>
                <a:cs typeface="Montserrat Classic Bold"/>
                <a:sym typeface="Montserrat Classic Bold"/>
              </a:rPr>
              <a:t>AERO.NET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314605" y="7274689"/>
            <a:ext cx="7456935" cy="2473682"/>
          </a:xfrm>
          <a:custGeom>
            <a:avLst/>
            <a:gdLst/>
            <a:ahLst/>
            <a:cxnLst/>
            <a:rect r="r" b="b" t="t" l="l"/>
            <a:pathLst>
              <a:path h="2473682" w="7456935">
                <a:moveTo>
                  <a:pt x="0" y="0"/>
                </a:moveTo>
                <a:lnTo>
                  <a:pt x="7456935" y="0"/>
                </a:lnTo>
                <a:lnTo>
                  <a:pt x="7456935" y="2473682"/>
                </a:lnTo>
                <a:lnTo>
                  <a:pt x="0" y="2473682"/>
                </a:lnTo>
                <a:lnTo>
                  <a:pt x="0" y="0"/>
                </a:lnTo>
                <a:close/>
              </a:path>
            </a:pathLst>
          </a:custGeom>
          <a:blipFill>
            <a:blip r:embed="rId2"/>
            <a:stretch>
              <a:fillRect l="0" t="0" r="0" b="-146"/>
            </a:stretch>
          </a:blipFill>
        </p:spPr>
      </p:sp>
      <p:sp>
        <p:nvSpPr>
          <p:cNvPr name="Freeform 3" id="3"/>
          <p:cNvSpPr/>
          <p:nvPr/>
        </p:nvSpPr>
        <p:spPr>
          <a:xfrm flipH="false" flipV="false" rot="0">
            <a:off x="10314605" y="230447"/>
            <a:ext cx="7456935" cy="6870003"/>
          </a:xfrm>
          <a:custGeom>
            <a:avLst/>
            <a:gdLst/>
            <a:ahLst/>
            <a:cxnLst/>
            <a:rect r="r" b="b" t="t" l="l"/>
            <a:pathLst>
              <a:path h="6870003" w="7456935">
                <a:moveTo>
                  <a:pt x="0" y="0"/>
                </a:moveTo>
                <a:lnTo>
                  <a:pt x="7456935" y="0"/>
                </a:lnTo>
                <a:lnTo>
                  <a:pt x="7456935" y="6870003"/>
                </a:lnTo>
                <a:lnTo>
                  <a:pt x="0" y="6870003"/>
                </a:lnTo>
                <a:lnTo>
                  <a:pt x="0" y="0"/>
                </a:lnTo>
                <a:close/>
              </a:path>
            </a:pathLst>
          </a:custGeom>
          <a:blipFill>
            <a:blip r:embed="rId3"/>
            <a:stretch>
              <a:fillRect l="0" t="0" r="-1062" b="0"/>
            </a:stretch>
          </a:blipFill>
        </p:spPr>
      </p:sp>
      <p:sp>
        <p:nvSpPr>
          <p:cNvPr name="Freeform 4" id="4"/>
          <p:cNvSpPr/>
          <p:nvPr/>
        </p:nvSpPr>
        <p:spPr>
          <a:xfrm flipH="false" flipV="false" rot="0">
            <a:off x="1028700" y="2118432"/>
            <a:ext cx="8727527" cy="7629939"/>
          </a:xfrm>
          <a:custGeom>
            <a:avLst/>
            <a:gdLst/>
            <a:ahLst/>
            <a:cxnLst/>
            <a:rect r="r" b="b" t="t" l="l"/>
            <a:pathLst>
              <a:path h="7629939" w="8727527">
                <a:moveTo>
                  <a:pt x="0" y="0"/>
                </a:moveTo>
                <a:lnTo>
                  <a:pt x="8727527" y="0"/>
                </a:lnTo>
                <a:lnTo>
                  <a:pt x="8727527" y="7629939"/>
                </a:lnTo>
                <a:lnTo>
                  <a:pt x="0" y="7629939"/>
                </a:lnTo>
                <a:lnTo>
                  <a:pt x="0" y="0"/>
                </a:lnTo>
                <a:close/>
              </a:path>
            </a:pathLst>
          </a:custGeom>
          <a:blipFill>
            <a:blip r:embed="rId4"/>
            <a:stretch>
              <a:fillRect l="0" t="-58" r="0" b="-1382"/>
            </a:stretch>
          </a:blipFill>
        </p:spPr>
      </p:sp>
      <p:sp>
        <p:nvSpPr>
          <p:cNvPr name="TextBox 5" id="5"/>
          <p:cNvSpPr txBox="true"/>
          <p:nvPr/>
        </p:nvSpPr>
        <p:spPr>
          <a:xfrm rot="0">
            <a:off x="303634" y="-104775"/>
            <a:ext cx="9372932" cy="1767205"/>
          </a:xfrm>
          <a:prstGeom prst="rect">
            <a:avLst/>
          </a:prstGeom>
        </p:spPr>
        <p:txBody>
          <a:bodyPr anchor="t" rtlCol="false" tIns="0" lIns="0" bIns="0" rIns="0">
            <a:spAutoFit/>
          </a:bodyPr>
          <a:lstStyle/>
          <a:p>
            <a:pPr algn="ctr">
              <a:lnSpc>
                <a:spcPts val="7069"/>
              </a:lnSpc>
            </a:pPr>
            <a:r>
              <a:rPr lang="en-US" b="true" sz="5049" spc="308">
                <a:solidFill>
                  <a:srgbClr val="343432"/>
                </a:solidFill>
                <a:latin typeface="Montserrat Classic Bold"/>
                <a:ea typeface="Montserrat Classic Bold"/>
                <a:cs typeface="Montserrat Classic Bold"/>
                <a:sym typeface="Montserrat Classic Bold"/>
              </a:rPr>
              <a:t>CODE &amp; </a:t>
            </a:r>
          </a:p>
          <a:p>
            <a:pPr algn="ctr" marL="0" indent="0" lvl="0">
              <a:lnSpc>
                <a:spcPts val="7069"/>
              </a:lnSpc>
            </a:pPr>
            <a:r>
              <a:rPr lang="en-US" b="true" sz="5049" spc="308">
                <a:solidFill>
                  <a:srgbClr val="343432"/>
                </a:solidFill>
                <a:latin typeface="Montserrat Classic Bold"/>
                <a:ea typeface="Montserrat Classic Bold"/>
                <a:cs typeface="Montserrat Classic Bold"/>
                <a:sym typeface="Montserrat Classic Bold"/>
              </a:rPr>
              <a:t>DATABASE SNIPPET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99561" y="7997088"/>
            <a:ext cx="14676805" cy="2149469"/>
          </a:xfrm>
          <a:custGeom>
            <a:avLst/>
            <a:gdLst/>
            <a:ahLst/>
            <a:cxnLst/>
            <a:rect r="r" b="b" t="t" l="l"/>
            <a:pathLst>
              <a:path h="2149469" w="14676805">
                <a:moveTo>
                  <a:pt x="0" y="0"/>
                </a:moveTo>
                <a:lnTo>
                  <a:pt x="14676805" y="0"/>
                </a:lnTo>
                <a:lnTo>
                  <a:pt x="14676805" y="2149470"/>
                </a:lnTo>
                <a:lnTo>
                  <a:pt x="0" y="2149470"/>
                </a:lnTo>
                <a:lnTo>
                  <a:pt x="0" y="0"/>
                </a:lnTo>
                <a:close/>
              </a:path>
            </a:pathLst>
          </a:custGeom>
          <a:blipFill>
            <a:blip r:embed="rId2"/>
            <a:stretch>
              <a:fillRect l="0" t="-3455" r="0" b="-3455"/>
            </a:stretch>
          </a:blipFill>
          <a:ln w="9525" cap="sq">
            <a:solidFill>
              <a:srgbClr val="000000"/>
            </a:solidFill>
            <a:prstDash val="solid"/>
            <a:miter/>
          </a:ln>
        </p:spPr>
      </p:sp>
      <p:sp>
        <p:nvSpPr>
          <p:cNvPr name="Freeform 3" id="3"/>
          <p:cNvSpPr/>
          <p:nvPr/>
        </p:nvSpPr>
        <p:spPr>
          <a:xfrm flipH="false" flipV="false" rot="0">
            <a:off x="199561" y="5703550"/>
            <a:ext cx="9226181" cy="2207813"/>
          </a:xfrm>
          <a:custGeom>
            <a:avLst/>
            <a:gdLst/>
            <a:ahLst/>
            <a:cxnLst/>
            <a:rect r="r" b="b" t="t" l="l"/>
            <a:pathLst>
              <a:path h="2207813" w="9226181">
                <a:moveTo>
                  <a:pt x="0" y="0"/>
                </a:moveTo>
                <a:lnTo>
                  <a:pt x="9226181" y="0"/>
                </a:lnTo>
                <a:lnTo>
                  <a:pt x="9226181" y="2207813"/>
                </a:lnTo>
                <a:lnTo>
                  <a:pt x="0" y="2207813"/>
                </a:lnTo>
                <a:lnTo>
                  <a:pt x="0" y="0"/>
                </a:lnTo>
                <a:close/>
              </a:path>
            </a:pathLst>
          </a:custGeom>
          <a:blipFill>
            <a:blip r:embed="rId3"/>
            <a:stretch>
              <a:fillRect l="0" t="0" r="-8364" b="0"/>
            </a:stretch>
          </a:blipFill>
          <a:ln w="9525" cap="sq">
            <a:solidFill>
              <a:srgbClr val="000000"/>
            </a:solidFill>
            <a:prstDash val="solid"/>
            <a:miter/>
          </a:ln>
        </p:spPr>
      </p:sp>
      <p:sp>
        <p:nvSpPr>
          <p:cNvPr name="Freeform 4" id="4"/>
          <p:cNvSpPr/>
          <p:nvPr/>
        </p:nvSpPr>
        <p:spPr>
          <a:xfrm flipH="false" flipV="false" rot="0">
            <a:off x="193729" y="1028700"/>
            <a:ext cx="9371195" cy="4579600"/>
          </a:xfrm>
          <a:custGeom>
            <a:avLst/>
            <a:gdLst/>
            <a:ahLst/>
            <a:cxnLst/>
            <a:rect r="r" b="b" t="t" l="l"/>
            <a:pathLst>
              <a:path h="4579600" w="9371195">
                <a:moveTo>
                  <a:pt x="0" y="0"/>
                </a:moveTo>
                <a:lnTo>
                  <a:pt x="9371194" y="0"/>
                </a:lnTo>
                <a:lnTo>
                  <a:pt x="9371194" y="4579600"/>
                </a:lnTo>
                <a:lnTo>
                  <a:pt x="0" y="4579600"/>
                </a:lnTo>
                <a:lnTo>
                  <a:pt x="0" y="0"/>
                </a:lnTo>
                <a:close/>
              </a:path>
            </a:pathLst>
          </a:custGeom>
          <a:blipFill>
            <a:blip r:embed="rId4"/>
            <a:stretch>
              <a:fillRect l="0" t="0" r="-2067" b="0"/>
            </a:stretch>
          </a:blipFill>
          <a:ln w="9525" cap="sq">
            <a:solidFill>
              <a:srgbClr val="000000"/>
            </a:solidFill>
            <a:prstDash val="solid"/>
            <a:miter/>
          </a:ln>
        </p:spPr>
      </p:sp>
      <p:sp>
        <p:nvSpPr>
          <p:cNvPr name="TextBox 5" id="5"/>
          <p:cNvSpPr txBox="true"/>
          <p:nvPr/>
        </p:nvSpPr>
        <p:spPr>
          <a:xfrm rot="0">
            <a:off x="3496531" y="14026"/>
            <a:ext cx="11294937" cy="871799"/>
          </a:xfrm>
          <a:prstGeom prst="rect">
            <a:avLst/>
          </a:prstGeom>
        </p:spPr>
        <p:txBody>
          <a:bodyPr anchor="t" rtlCol="false" tIns="0" lIns="0" bIns="0" rIns="0">
            <a:spAutoFit/>
          </a:bodyPr>
          <a:lstStyle/>
          <a:p>
            <a:pPr algn="ctr" marL="0" indent="0" lvl="0">
              <a:lnSpc>
                <a:spcPts val="7073"/>
              </a:lnSpc>
            </a:pPr>
            <a:r>
              <a:rPr lang="en-US" b="true" sz="5052" spc="308">
                <a:solidFill>
                  <a:srgbClr val="343432"/>
                </a:solidFill>
                <a:latin typeface="Montserrat Classic Bold"/>
                <a:ea typeface="Montserrat Classic Bold"/>
                <a:cs typeface="Montserrat Classic Bold"/>
                <a:sym typeface="Montserrat Classic Bold"/>
              </a:rPr>
              <a:t>SWAGGER SNIPPET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true" flipV="true" rot="-5400000">
            <a:off x="4525268" y="5040963"/>
            <a:ext cx="1292286" cy="2654623"/>
          </a:xfrm>
          <a:custGeom>
            <a:avLst/>
            <a:gdLst/>
            <a:ahLst/>
            <a:cxnLst/>
            <a:rect r="r" b="b" t="t" l="l"/>
            <a:pathLst>
              <a:path h="2654623" w="1292286">
                <a:moveTo>
                  <a:pt x="1292286" y="2654623"/>
                </a:moveTo>
                <a:lnTo>
                  <a:pt x="0" y="2654623"/>
                </a:lnTo>
                <a:lnTo>
                  <a:pt x="0" y="0"/>
                </a:lnTo>
                <a:lnTo>
                  <a:pt x="1292286" y="0"/>
                </a:lnTo>
                <a:lnTo>
                  <a:pt x="1292286" y="2654623"/>
                </a:lnTo>
                <a:close/>
              </a:path>
            </a:pathLst>
          </a:custGeom>
          <a:blipFill>
            <a:blip r:embed="rId2">
              <a:extLst>
                <a:ext uri="{96DAC541-7B7A-43D3-8B79-37D633B846F1}">
                  <asvg:svgBlip xmlns:asvg="http://schemas.microsoft.com/office/drawing/2016/SVG/main" r:embed="rId3"/>
                </a:ext>
              </a:extLst>
            </a:blip>
            <a:stretch>
              <a:fillRect l="-105420" t="0" r="0" b="0"/>
            </a:stretch>
          </a:blipFill>
          <a:ln cap="sq">
            <a:noFill/>
            <a:prstDash val="solid"/>
            <a:miter/>
          </a:ln>
        </p:spPr>
      </p:sp>
      <p:sp>
        <p:nvSpPr>
          <p:cNvPr name="Freeform 3" id="3"/>
          <p:cNvSpPr/>
          <p:nvPr/>
        </p:nvSpPr>
        <p:spPr>
          <a:xfrm flipH="false" flipV="false" rot="-5400000">
            <a:off x="3999824" y="4550544"/>
            <a:ext cx="2343175" cy="2343175"/>
          </a:xfrm>
          <a:custGeom>
            <a:avLst/>
            <a:gdLst/>
            <a:ahLst/>
            <a:cxnLst/>
            <a:rect r="r" b="b" t="t" l="l"/>
            <a:pathLst>
              <a:path h="2343175" w="2343175">
                <a:moveTo>
                  <a:pt x="0" y="0"/>
                </a:moveTo>
                <a:lnTo>
                  <a:pt x="2343175" y="0"/>
                </a:lnTo>
                <a:lnTo>
                  <a:pt x="2343175" y="2343175"/>
                </a:lnTo>
                <a:lnTo>
                  <a:pt x="0" y="23431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4" id="4"/>
          <p:cNvSpPr/>
          <p:nvPr/>
        </p:nvSpPr>
        <p:spPr>
          <a:xfrm flipH="true" flipV="true">
            <a:off x="5132372" y="3954977"/>
            <a:ext cx="4094" cy="595327"/>
          </a:xfrm>
          <a:prstGeom prst="line">
            <a:avLst/>
          </a:prstGeom>
          <a:ln cap="rnd" w="66675">
            <a:solidFill>
              <a:srgbClr val="91DFB1"/>
            </a:solidFill>
            <a:prstDash val="sysDot"/>
            <a:headEnd type="none" len="sm" w="sm"/>
            <a:tailEnd type="oval" len="lg" w="lg"/>
          </a:ln>
        </p:spPr>
      </p:sp>
      <p:sp>
        <p:nvSpPr>
          <p:cNvPr name="Freeform 5" id="5"/>
          <p:cNvSpPr/>
          <p:nvPr/>
        </p:nvSpPr>
        <p:spPr>
          <a:xfrm flipH="false" flipV="false" rot="-5400000">
            <a:off x="7146476" y="3748676"/>
            <a:ext cx="1292286" cy="2654623"/>
          </a:xfrm>
          <a:custGeom>
            <a:avLst/>
            <a:gdLst/>
            <a:ahLst/>
            <a:cxnLst/>
            <a:rect r="r" b="b" t="t" l="l"/>
            <a:pathLst>
              <a:path h="2654623" w="1292286">
                <a:moveTo>
                  <a:pt x="0" y="0"/>
                </a:moveTo>
                <a:lnTo>
                  <a:pt x="1292287" y="0"/>
                </a:lnTo>
                <a:lnTo>
                  <a:pt x="1292287" y="2654624"/>
                </a:lnTo>
                <a:lnTo>
                  <a:pt x="0" y="2654624"/>
                </a:lnTo>
                <a:lnTo>
                  <a:pt x="0" y="0"/>
                </a:lnTo>
                <a:close/>
              </a:path>
            </a:pathLst>
          </a:custGeom>
          <a:blipFill>
            <a:blip r:embed="rId6">
              <a:extLst>
                <a:ext uri="{96DAC541-7B7A-43D3-8B79-37D633B846F1}">
                  <asvg:svgBlip xmlns:asvg="http://schemas.microsoft.com/office/drawing/2016/SVG/main" r:embed="rId7"/>
                </a:ext>
              </a:extLst>
            </a:blip>
            <a:stretch>
              <a:fillRect l="-105420" t="0" r="0" b="0"/>
            </a:stretch>
          </a:blipFill>
          <a:ln cap="sq">
            <a:noFill/>
            <a:prstDash val="solid"/>
            <a:miter/>
          </a:ln>
        </p:spPr>
      </p:sp>
      <p:sp>
        <p:nvSpPr>
          <p:cNvPr name="Freeform 6" id="6"/>
          <p:cNvSpPr/>
          <p:nvPr/>
        </p:nvSpPr>
        <p:spPr>
          <a:xfrm flipH="false" flipV="false" rot="-5400000">
            <a:off x="6584693" y="4550544"/>
            <a:ext cx="2343175" cy="2343175"/>
          </a:xfrm>
          <a:custGeom>
            <a:avLst/>
            <a:gdLst/>
            <a:ahLst/>
            <a:cxnLst/>
            <a:rect r="r" b="b" t="t" l="l"/>
            <a:pathLst>
              <a:path h="2343175" w="2343175">
                <a:moveTo>
                  <a:pt x="0" y="0"/>
                </a:moveTo>
                <a:lnTo>
                  <a:pt x="2343175" y="0"/>
                </a:lnTo>
                <a:lnTo>
                  <a:pt x="2343175" y="2343175"/>
                </a:lnTo>
                <a:lnTo>
                  <a:pt x="0" y="23431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7" id="7"/>
          <p:cNvSpPr/>
          <p:nvPr/>
        </p:nvSpPr>
        <p:spPr>
          <a:xfrm>
            <a:off x="7792620" y="6893719"/>
            <a:ext cx="0" cy="595341"/>
          </a:xfrm>
          <a:prstGeom prst="line">
            <a:avLst/>
          </a:prstGeom>
          <a:ln cap="rnd" w="66675">
            <a:solidFill>
              <a:srgbClr val="F8D389"/>
            </a:solidFill>
            <a:prstDash val="sysDot"/>
            <a:headEnd type="none" len="sm" w="sm"/>
            <a:tailEnd type="oval" len="lg" w="lg"/>
          </a:ln>
        </p:spPr>
      </p:sp>
      <p:sp>
        <p:nvSpPr>
          <p:cNvPr name="Freeform 8" id="8"/>
          <p:cNvSpPr/>
          <p:nvPr/>
        </p:nvSpPr>
        <p:spPr>
          <a:xfrm flipH="true" flipV="true" rot="-5400000">
            <a:off x="9761624" y="5040851"/>
            <a:ext cx="1292286" cy="2654623"/>
          </a:xfrm>
          <a:custGeom>
            <a:avLst/>
            <a:gdLst/>
            <a:ahLst/>
            <a:cxnLst/>
            <a:rect r="r" b="b" t="t" l="l"/>
            <a:pathLst>
              <a:path h="2654623" w="1292286">
                <a:moveTo>
                  <a:pt x="1292287" y="2654623"/>
                </a:moveTo>
                <a:lnTo>
                  <a:pt x="0" y="2654623"/>
                </a:lnTo>
                <a:lnTo>
                  <a:pt x="0" y="0"/>
                </a:lnTo>
                <a:lnTo>
                  <a:pt x="1292287" y="0"/>
                </a:lnTo>
                <a:lnTo>
                  <a:pt x="1292287" y="2654623"/>
                </a:lnTo>
                <a:close/>
              </a:path>
            </a:pathLst>
          </a:custGeom>
          <a:blipFill>
            <a:blip r:embed="rId8">
              <a:extLst>
                <a:ext uri="{96DAC541-7B7A-43D3-8B79-37D633B846F1}">
                  <asvg:svgBlip xmlns:asvg="http://schemas.microsoft.com/office/drawing/2016/SVG/main" r:embed="rId9"/>
                </a:ext>
              </a:extLst>
            </a:blip>
            <a:stretch>
              <a:fillRect l="-105420" t="0" r="0" b="0"/>
            </a:stretch>
          </a:blipFill>
          <a:ln cap="sq">
            <a:noFill/>
            <a:prstDash val="solid"/>
            <a:miter/>
          </a:ln>
        </p:spPr>
      </p:sp>
      <p:sp>
        <p:nvSpPr>
          <p:cNvPr name="Freeform 9" id="9"/>
          <p:cNvSpPr/>
          <p:nvPr/>
        </p:nvSpPr>
        <p:spPr>
          <a:xfrm flipH="false" flipV="false" rot="-5400000">
            <a:off x="9236180" y="4550432"/>
            <a:ext cx="2343175" cy="2343175"/>
          </a:xfrm>
          <a:custGeom>
            <a:avLst/>
            <a:gdLst/>
            <a:ahLst/>
            <a:cxnLst/>
            <a:rect r="r" b="b" t="t" l="l"/>
            <a:pathLst>
              <a:path h="2343175" w="2343175">
                <a:moveTo>
                  <a:pt x="0" y="0"/>
                </a:moveTo>
                <a:lnTo>
                  <a:pt x="2343175" y="0"/>
                </a:lnTo>
                <a:lnTo>
                  <a:pt x="2343175" y="2343175"/>
                </a:lnTo>
                <a:lnTo>
                  <a:pt x="0" y="23431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10" id="10"/>
          <p:cNvSpPr/>
          <p:nvPr/>
        </p:nvSpPr>
        <p:spPr>
          <a:xfrm flipH="true" flipV="true">
            <a:off x="10368728" y="3954865"/>
            <a:ext cx="4094" cy="595327"/>
          </a:xfrm>
          <a:prstGeom prst="line">
            <a:avLst/>
          </a:prstGeom>
          <a:ln cap="rnd" w="66675">
            <a:solidFill>
              <a:srgbClr val="F8B27C"/>
            </a:solidFill>
            <a:prstDash val="sysDot"/>
            <a:headEnd type="none" len="sm" w="sm"/>
            <a:tailEnd type="oval" len="lg" w="lg"/>
          </a:ln>
        </p:spPr>
      </p:sp>
      <p:sp>
        <p:nvSpPr>
          <p:cNvPr name="Freeform 11" id="11"/>
          <p:cNvSpPr/>
          <p:nvPr/>
        </p:nvSpPr>
        <p:spPr>
          <a:xfrm flipH="false" flipV="false" rot="-5400000">
            <a:off x="12385275" y="3748676"/>
            <a:ext cx="1292286" cy="2654623"/>
          </a:xfrm>
          <a:custGeom>
            <a:avLst/>
            <a:gdLst/>
            <a:ahLst/>
            <a:cxnLst/>
            <a:rect r="r" b="b" t="t" l="l"/>
            <a:pathLst>
              <a:path h="2654623" w="1292286">
                <a:moveTo>
                  <a:pt x="0" y="0"/>
                </a:moveTo>
                <a:lnTo>
                  <a:pt x="1292287" y="0"/>
                </a:lnTo>
                <a:lnTo>
                  <a:pt x="1292287" y="2654624"/>
                </a:lnTo>
                <a:lnTo>
                  <a:pt x="0" y="2654624"/>
                </a:lnTo>
                <a:lnTo>
                  <a:pt x="0" y="0"/>
                </a:lnTo>
                <a:close/>
              </a:path>
            </a:pathLst>
          </a:custGeom>
          <a:blipFill>
            <a:blip r:embed="rId10">
              <a:extLst>
                <a:ext uri="{96DAC541-7B7A-43D3-8B79-37D633B846F1}">
                  <asvg:svgBlip xmlns:asvg="http://schemas.microsoft.com/office/drawing/2016/SVG/main" r:embed="rId11"/>
                </a:ext>
              </a:extLst>
            </a:blip>
            <a:stretch>
              <a:fillRect l="-105420" t="0" r="0" b="0"/>
            </a:stretch>
          </a:blipFill>
          <a:ln cap="sq">
            <a:noFill/>
            <a:prstDash val="solid"/>
            <a:miter/>
          </a:ln>
        </p:spPr>
      </p:sp>
      <p:sp>
        <p:nvSpPr>
          <p:cNvPr name="Freeform 12" id="12"/>
          <p:cNvSpPr/>
          <p:nvPr/>
        </p:nvSpPr>
        <p:spPr>
          <a:xfrm flipH="false" flipV="false" rot="-5400000">
            <a:off x="11823492" y="4550544"/>
            <a:ext cx="2343175" cy="2343175"/>
          </a:xfrm>
          <a:custGeom>
            <a:avLst/>
            <a:gdLst/>
            <a:ahLst/>
            <a:cxnLst/>
            <a:rect r="r" b="b" t="t" l="l"/>
            <a:pathLst>
              <a:path h="2343175" w="2343175">
                <a:moveTo>
                  <a:pt x="0" y="0"/>
                </a:moveTo>
                <a:lnTo>
                  <a:pt x="2343175" y="0"/>
                </a:lnTo>
                <a:lnTo>
                  <a:pt x="2343175" y="2343175"/>
                </a:lnTo>
                <a:lnTo>
                  <a:pt x="0" y="23431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13" id="13"/>
          <p:cNvSpPr/>
          <p:nvPr/>
        </p:nvSpPr>
        <p:spPr>
          <a:xfrm>
            <a:off x="13116142" y="6716635"/>
            <a:ext cx="0" cy="595341"/>
          </a:xfrm>
          <a:prstGeom prst="line">
            <a:avLst/>
          </a:prstGeom>
          <a:ln cap="rnd" w="66675">
            <a:solidFill>
              <a:srgbClr val="FF8379"/>
            </a:solidFill>
            <a:prstDash val="sysDot"/>
            <a:headEnd type="none" len="sm" w="sm"/>
            <a:tailEnd type="oval" len="lg" w="lg"/>
          </a:ln>
        </p:spPr>
      </p:sp>
      <p:sp>
        <p:nvSpPr>
          <p:cNvPr name="Freeform 14" id="14"/>
          <p:cNvSpPr/>
          <p:nvPr/>
        </p:nvSpPr>
        <p:spPr>
          <a:xfrm flipH="false" flipV="false" rot="0">
            <a:off x="9793915" y="5059620"/>
            <a:ext cx="1227705" cy="1225473"/>
          </a:xfrm>
          <a:custGeom>
            <a:avLst/>
            <a:gdLst/>
            <a:ahLst/>
            <a:cxnLst/>
            <a:rect r="r" b="b" t="t" l="l"/>
            <a:pathLst>
              <a:path h="1225473" w="1227705">
                <a:moveTo>
                  <a:pt x="0" y="0"/>
                </a:moveTo>
                <a:lnTo>
                  <a:pt x="1227705" y="0"/>
                </a:lnTo>
                <a:lnTo>
                  <a:pt x="1227705" y="1225473"/>
                </a:lnTo>
                <a:lnTo>
                  <a:pt x="0" y="12254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5" id="15"/>
          <p:cNvSpPr/>
          <p:nvPr/>
        </p:nvSpPr>
        <p:spPr>
          <a:xfrm flipH="false" flipV="false" rot="0">
            <a:off x="7047469" y="4928453"/>
            <a:ext cx="1417624" cy="1244932"/>
          </a:xfrm>
          <a:custGeom>
            <a:avLst/>
            <a:gdLst/>
            <a:ahLst/>
            <a:cxnLst/>
            <a:rect r="r" b="b" t="t" l="l"/>
            <a:pathLst>
              <a:path h="1244932" w="1417624">
                <a:moveTo>
                  <a:pt x="0" y="0"/>
                </a:moveTo>
                <a:lnTo>
                  <a:pt x="1417624" y="0"/>
                </a:lnTo>
                <a:lnTo>
                  <a:pt x="1417624" y="1244932"/>
                </a:lnTo>
                <a:lnTo>
                  <a:pt x="0" y="124493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4569443" y="5090794"/>
            <a:ext cx="1134047" cy="1163125"/>
          </a:xfrm>
          <a:custGeom>
            <a:avLst/>
            <a:gdLst/>
            <a:ahLst/>
            <a:cxnLst/>
            <a:rect r="r" b="b" t="t" l="l"/>
            <a:pathLst>
              <a:path h="1163125" w="1134047">
                <a:moveTo>
                  <a:pt x="0" y="0"/>
                </a:moveTo>
                <a:lnTo>
                  <a:pt x="1134047" y="0"/>
                </a:lnTo>
                <a:lnTo>
                  <a:pt x="1134047" y="1163125"/>
                </a:lnTo>
                <a:lnTo>
                  <a:pt x="0" y="116312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7" id="17"/>
          <p:cNvSpPr/>
          <p:nvPr/>
        </p:nvSpPr>
        <p:spPr>
          <a:xfrm flipH="false" flipV="false" rot="0">
            <a:off x="12278523" y="4928453"/>
            <a:ext cx="1433113" cy="1528654"/>
          </a:xfrm>
          <a:custGeom>
            <a:avLst/>
            <a:gdLst/>
            <a:ahLst/>
            <a:cxnLst/>
            <a:rect r="r" b="b" t="t" l="l"/>
            <a:pathLst>
              <a:path h="1528654" w="1433113">
                <a:moveTo>
                  <a:pt x="0" y="0"/>
                </a:moveTo>
                <a:lnTo>
                  <a:pt x="1433113" y="0"/>
                </a:lnTo>
                <a:lnTo>
                  <a:pt x="1433113" y="1528654"/>
                </a:lnTo>
                <a:lnTo>
                  <a:pt x="0" y="152865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8" id="18"/>
          <p:cNvSpPr txBox="true"/>
          <p:nvPr/>
        </p:nvSpPr>
        <p:spPr>
          <a:xfrm rot="0">
            <a:off x="1878896" y="156901"/>
            <a:ext cx="14530209" cy="871799"/>
          </a:xfrm>
          <a:prstGeom prst="rect">
            <a:avLst/>
          </a:prstGeom>
        </p:spPr>
        <p:txBody>
          <a:bodyPr anchor="t" rtlCol="false" tIns="0" lIns="0" bIns="0" rIns="0">
            <a:spAutoFit/>
          </a:bodyPr>
          <a:lstStyle/>
          <a:p>
            <a:pPr algn="ctr" marL="0" indent="0" lvl="0">
              <a:lnSpc>
                <a:spcPts val="7073"/>
              </a:lnSpc>
            </a:pPr>
            <a:r>
              <a:rPr lang="en-US" b="true" sz="5052" spc="308">
                <a:solidFill>
                  <a:srgbClr val="343432"/>
                </a:solidFill>
                <a:latin typeface="Montserrat Classic Bold"/>
                <a:ea typeface="Montserrat Classic Bold"/>
                <a:cs typeface="Montserrat Classic Bold"/>
                <a:sym typeface="Montserrat Classic Bold"/>
              </a:rPr>
              <a:t>FUTURE ENHANCEMENT </a:t>
            </a:r>
          </a:p>
        </p:txBody>
      </p:sp>
      <p:sp>
        <p:nvSpPr>
          <p:cNvPr name="TextBox 19" id="19"/>
          <p:cNvSpPr txBox="true"/>
          <p:nvPr/>
        </p:nvSpPr>
        <p:spPr>
          <a:xfrm rot="0">
            <a:off x="3431976" y="2353797"/>
            <a:ext cx="3066746" cy="361537"/>
          </a:xfrm>
          <a:prstGeom prst="rect">
            <a:avLst/>
          </a:prstGeom>
        </p:spPr>
        <p:txBody>
          <a:bodyPr anchor="t" rtlCol="false" tIns="0" lIns="0" bIns="0" rIns="0">
            <a:spAutoFit/>
          </a:bodyPr>
          <a:lstStyle/>
          <a:p>
            <a:pPr algn="ctr" marL="0" indent="0" lvl="0">
              <a:lnSpc>
                <a:spcPts val="2972"/>
              </a:lnSpc>
              <a:spcBef>
                <a:spcPct val="0"/>
              </a:spcBef>
            </a:pPr>
            <a:r>
              <a:rPr lang="en-US" sz="2322">
                <a:solidFill>
                  <a:srgbClr val="343432"/>
                </a:solidFill>
                <a:latin typeface="Montserrat Classic"/>
                <a:ea typeface="Montserrat Classic"/>
                <a:cs typeface="Montserrat Classic"/>
                <a:sym typeface="Montserrat Classic"/>
              </a:rPr>
              <a:t>Predictive Analytics </a:t>
            </a:r>
          </a:p>
        </p:txBody>
      </p:sp>
      <p:sp>
        <p:nvSpPr>
          <p:cNvPr name="TextBox 20" id="20"/>
          <p:cNvSpPr txBox="true"/>
          <p:nvPr/>
        </p:nvSpPr>
        <p:spPr>
          <a:xfrm rot="0">
            <a:off x="6498723" y="7641553"/>
            <a:ext cx="2621978" cy="361537"/>
          </a:xfrm>
          <a:prstGeom prst="rect">
            <a:avLst/>
          </a:prstGeom>
        </p:spPr>
        <p:txBody>
          <a:bodyPr anchor="t" rtlCol="false" tIns="0" lIns="0" bIns="0" rIns="0">
            <a:spAutoFit/>
          </a:bodyPr>
          <a:lstStyle/>
          <a:p>
            <a:pPr algn="ctr" marL="0" indent="0" lvl="0">
              <a:lnSpc>
                <a:spcPts val="2972"/>
              </a:lnSpc>
              <a:spcBef>
                <a:spcPct val="0"/>
              </a:spcBef>
            </a:pPr>
            <a:r>
              <a:rPr lang="en-US" sz="2322">
                <a:solidFill>
                  <a:srgbClr val="343432"/>
                </a:solidFill>
                <a:latin typeface="Montserrat Classic"/>
                <a:ea typeface="Montserrat Classic"/>
                <a:cs typeface="Montserrat Classic"/>
                <a:sym typeface="Montserrat Classic"/>
              </a:rPr>
              <a:t>Automated Alerts</a:t>
            </a:r>
          </a:p>
        </p:txBody>
      </p:sp>
      <p:sp>
        <p:nvSpPr>
          <p:cNvPr name="TextBox 21" id="21"/>
          <p:cNvSpPr txBox="true"/>
          <p:nvPr/>
        </p:nvSpPr>
        <p:spPr>
          <a:xfrm rot="0">
            <a:off x="8271237" y="2696284"/>
            <a:ext cx="3784351" cy="361537"/>
          </a:xfrm>
          <a:prstGeom prst="rect">
            <a:avLst/>
          </a:prstGeom>
        </p:spPr>
        <p:txBody>
          <a:bodyPr anchor="t" rtlCol="false" tIns="0" lIns="0" bIns="0" rIns="0">
            <a:spAutoFit/>
          </a:bodyPr>
          <a:lstStyle/>
          <a:p>
            <a:pPr algn="ctr" marL="0" indent="0" lvl="0">
              <a:lnSpc>
                <a:spcPts val="2972"/>
              </a:lnSpc>
              <a:spcBef>
                <a:spcPct val="0"/>
              </a:spcBef>
            </a:pPr>
            <a:r>
              <a:rPr lang="en-US" sz="2322">
                <a:solidFill>
                  <a:srgbClr val="343432"/>
                </a:solidFill>
                <a:latin typeface="Montserrat Classic"/>
                <a:ea typeface="Montserrat Classic"/>
                <a:cs typeface="Montserrat Classic"/>
                <a:sym typeface="Montserrat Classic"/>
              </a:rPr>
              <a:t>Multi-Language Support</a:t>
            </a:r>
          </a:p>
        </p:txBody>
      </p:sp>
      <p:sp>
        <p:nvSpPr>
          <p:cNvPr name="TextBox 22" id="22"/>
          <p:cNvSpPr txBox="true"/>
          <p:nvPr/>
        </p:nvSpPr>
        <p:spPr>
          <a:xfrm rot="0">
            <a:off x="10618582" y="7594705"/>
            <a:ext cx="4752995" cy="361537"/>
          </a:xfrm>
          <a:prstGeom prst="rect">
            <a:avLst/>
          </a:prstGeom>
        </p:spPr>
        <p:txBody>
          <a:bodyPr anchor="t" rtlCol="false" tIns="0" lIns="0" bIns="0" rIns="0">
            <a:spAutoFit/>
          </a:bodyPr>
          <a:lstStyle/>
          <a:p>
            <a:pPr algn="ctr" marL="0" indent="0" lvl="0">
              <a:lnSpc>
                <a:spcPts val="2972"/>
              </a:lnSpc>
              <a:spcBef>
                <a:spcPct val="0"/>
              </a:spcBef>
            </a:pPr>
            <a:r>
              <a:rPr lang="en-US" sz="2322">
                <a:solidFill>
                  <a:srgbClr val="343432"/>
                </a:solidFill>
                <a:latin typeface="Montserrat Classic"/>
                <a:ea typeface="Montserrat Classic"/>
                <a:cs typeface="Montserrat Classic"/>
                <a:sym typeface="Montserrat Classic"/>
              </a:rPr>
              <a:t>Mobile and Web Enhancements</a:t>
            </a:r>
          </a:p>
        </p:txBody>
      </p:sp>
      <p:sp>
        <p:nvSpPr>
          <p:cNvPr name="TextBox 23" id="23"/>
          <p:cNvSpPr txBox="true"/>
          <p:nvPr/>
        </p:nvSpPr>
        <p:spPr>
          <a:xfrm rot="0">
            <a:off x="6342999" y="8061888"/>
            <a:ext cx="3012177" cy="1332023"/>
          </a:xfrm>
          <a:prstGeom prst="rect">
            <a:avLst/>
          </a:prstGeom>
        </p:spPr>
        <p:txBody>
          <a:bodyPr anchor="t" rtlCol="false" tIns="0" lIns="0" bIns="0" rIns="0">
            <a:spAutoFit/>
          </a:bodyPr>
          <a:lstStyle/>
          <a:p>
            <a:pPr algn="ctr" marL="0" indent="0" lvl="0">
              <a:lnSpc>
                <a:spcPts val="2116"/>
              </a:lnSpc>
              <a:spcBef>
                <a:spcPct val="0"/>
              </a:spcBef>
            </a:pPr>
            <a:r>
              <a:rPr lang="en-US" sz="1653">
                <a:solidFill>
                  <a:srgbClr val="343432"/>
                </a:solidFill>
                <a:latin typeface="Montserrat Classic"/>
                <a:ea typeface="Montserrat Classic"/>
                <a:cs typeface="Montserrat Classic"/>
                <a:sym typeface="Montserrat Classic"/>
              </a:rPr>
              <a:t> Implement automated notifications for key events and anomalies in call patterns, product updates, and customer status.</a:t>
            </a:r>
          </a:p>
        </p:txBody>
      </p:sp>
      <p:sp>
        <p:nvSpPr>
          <p:cNvPr name="TextBox 24" id="24"/>
          <p:cNvSpPr txBox="true"/>
          <p:nvPr/>
        </p:nvSpPr>
        <p:spPr>
          <a:xfrm rot="0">
            <a:off x="11576716" y="8061888"/>
            <a:ext cx="3012177" cy="1332023"/>
          </a:xfrm>
          <a:prstGeom prst="rect">
            <a:avLst/>
          </a:prstGeom>
        </p:spPr>
        <p:txBody>
          <a:bodyPr anchor="t" rtlCol="false" tIns="0" lIns="0" bIns="0" rIns="0">
            <a:spAutoFit/>
          </a:bodyPr>
          <a:lstStyle/>
          <a:p>
            <a:pPr algn="ctr" marL="0" indent="0" lvl="0">
              <a:lnSpc>
                <a:spcPts val="2116"/>
              </a:lnSpc>
              <a:spcBef>
                <a:spcPct val="0"/>
              </a:spcBef>
            </a:pPr>
            <a:r>
              <a:rPr lang="en-US" sz="1653">
                <a:solidFill>
                  <a:srgbClr val="343432"/>
                </a:solidFill>
                <a:latin typeface="Montserrat Classic"/>
                <a:ea typeface="Montserrat Classic"/>
                <a:cs typeface="Montserrat Classic"/>
                <a:sym typeface="Montserrat Classic"/>
              </a:rPr>
              <a:t>Create mobile and web application interfaces for better usability and access to call, product, and customer details.</a:t>
            </a:r>
          </a:p>
        </p:txBody>
      </p:sp>
      <p:sp>
        <p:nvSpPr>
          <p:cNvPr name="TextBox 25" id="25"/>
          <p:cNvSpPr txBox="true"/>
          <p:nvPr/>
        </p:nvSpPr>
        <p:spPr>
          <a:xfrm rot="0">
            <a:off x="2916423" y="2806265"/>
            <a:ext cx="4248544" cy="800114"/>
          </a:xfrm>
          <a:prstGeom prst="rect">
            <a:avLst/>
          </a:prstGeom>
        </p:spPr>
        <p:txBody>
          <a:bodyPr anchor="t" rtlCol="false" tIns="0" lIns="0" bIns="0" rIns="0">
            <a:spAutoFit/>
          </a:bodyPr>
          <a:lstStyle/>
          <a:p>
            <a:pPr algn="ctr" marL="0" indent="0" lvl="0">
              <a:lnSpc>
                <a:spcPts val="2116"/>
              </a:lnSpc>
              <a:spcBef>
                <a:spcPct val="0"/>
              </a:spcBef>
            </a:pPr>
            <a:r>
              <a:rPr lang="en-US" sz="1653">
                <a:solidFill>
                  <a:srgbClr val="343432"/>
                </a:solidFill>
                <a:latin typeface="Montserrat Classic"/>
                <a:ea typeface="Montserrat Classic"/>
                <a:cs typeface="Montserrat Classic"/>
                <a:sym typeface="Montserrat Classic"/>
              </a:rPr>
              <a:t>Integrate machine learning to forecast call usage and customer behavior for improved planning and management</a:t>
            </a:r>
          </a:p>
        </p:txBody>
      </p:sp>
      <p:sp>
        <p:nvSpPr>
          <p:cNvPr name="TextBox 26" id="26"/>
          <p:cNvSpPr txBox="true"/>
          <p:nvPr/>
        </p:nvSpPr>
        <p:spPr>
          <a:xfrm rot="0">
            <a:off x="8039141" y="3196797"/>
            <a:ext cx="4248544" cy="534160"/>
          </a:xfrm>
          <a:prstGeom prst="rect">
            <a:avLst/>
          </a:prstGeom>
        </p:spPr>
        <p:txBody>
          <a:bodyPr anchor="t" rtlCol="false" tIns="0" lIns="0" bIns="0" rIns="0">
            <a:spAutoFit/>
          </a:bodyPr>
          <a:lstStyle/>
          <a:p>
            <a:pPr algn="ctr" marL="0" indent="0" lvl="0">
              <a:lnSpc>
                <a:spcPts val="2116"/>
              </a:lnSpc>
              <a:spcBef>
                <a:spcPct val="0"/>
              </a:spcBef>
            </a:pPr>
            <a:r>
              <a:rPr lang="en-US" sz="1653">
                <a:solidFill>
                  <a:srgbClr val="343432"/>
                </a:solidFill>
                <a:latin typeface="Montserrat Classic"/>
                <a:ea typeface="Montserrat Classic"/>
                <a:cs typeface="Montserrat Classic"/>
                <a:sym typeface="Montserrat Classic"/>
              </a:rPr>
              <a:t>Add localization and multi-language support to cater to a global user base.</a:t>
            </a:r>
          </a:p>
        </p:txBody>
      </p:sp>
      <p:sp>
        <p:nvSpPr>
          <p:cNvPr name="TextBox 27" id="27"/>
          <p:cNvSpPr txBox="true"/>
          <p:nvPr/>
        </p:nvSpPr>
        <p:spPr>
          <a:xfrm rot="0">
            <a:off x="3864920" y="1082190"/>
            <a:ext cx="10558160" cy="699929"/>
          </a:xfrm>
          <a:prstGeom prst="rect">
            <a:avLst/>
          </a:prstGeom>
        </p:spPr>
        <p:txBody>
          <a:bodyPr anchor="t" rtlCol="false" tIns="0" lIns="0" bIns="0" rIns="0">
            <a:spAutoFit/>
          </a:bodyPr>
          <a:lstStyle/>
          <a:p>
            <a:pPr algn="ctr">
              <a:lnSpc>
                <a:spcPts val="2896"/>
              </a:lnSpc>
              <a:spcBef>
                <a:spcPct val="0"/>
              </a:spcBef>
            </a:pPr>
            <a:r>
              <a:rPr lang="en-US" sz="2068">
                <a:solidFill>
                  <a:srgbClr val="343432"/>
                </a:solidFill>
                <a:latin typeface="Montserrat"/>
                <a:ea typeface="Montserrat"/>
                <a:cs typeface="Montserrat"/>
                <a:sym typeface="Montserrat"/>
              </a:rPr>
              <a:t>Outlining planned improvements for the Aero.net Telecom Management System and summarizing the project's impact and next steps.</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658575" y="350535"/>
            <a:ext cx="11294937" cy="871799"/>
          </a:xfrm>
          <a:prstGeom prst="rect">
            <a:avLst/>
          </a:prstGeom>
        </p:spPr>
        <p:txBody>
          <a:bodyPr anchor="t" rtlCol="false" tIns="0" lIns="0" bIns="0" rIns="0">
            <a:spAutoFit/>
          </a:bodyPr>
          <a:lstStyle/>
          <a:p>
            <a:pPr algn="ctr" marL="0" indent="0" lvl="0">
              <a:lnSpc>
                <a:spcPts val="7073"/>
              </a:lnSpc>
            </a:pPr>
            <a:r>
              <a:rPr lang="en-US" b="true" sz="5052" spc="308">
                <a:solidFill>
                  <a:srgbClr val="343432"/>
                </a:solidFill>
                <a:latin typeface="Montserrat Classic Bold"/>
                <a:ea typeface="Montserrat Classic Bold"/>
                <a:cs typeface="Montserrat Classic Bold"/>
                <a:sym typeface="Montserrat Classic Bold"/>
              </a:rPr>
              <a:t>CONCLUSION</a:t>
            </a:r>
            <a:r>
              <a:rPr lang="en-US" b="true" sz="5052" spc="308">
                <a:solidFill>
                  <a:srgbClr val="343432"/>
                </a:solidFill>
                <a:latin typeface="Montserrat Classic Bold"/>
                <a:ea typeface="Montserrat Classic Bold"/>
                <a:cs typeface="Montserrat Classic Bold"/>
                <a:sym typeface="Montserrat Classic Bold"/>
              </a:rPr>
              <a:t> </a:t>
            </a:r>
          </a:p>
        </p:txBody>
      </p:sp>
      <p:sp>
        <p:nvSpPr>
          <p:cNvPr name="TextBox 3" id="3"/>
          <p:cNvSpPr txBox="true"/>
          <p:nvPr/>
        </p:nvSpPr>
        <p:spPr>
          <a:xfrm rot="0">
            <a:off x="4026963" y="1367029"/>
            <a:ext cx="10558160" cy="699929"/>
          </a:xfrm>
          <a:prstGeom prst="rect">
            <a:avLst/>
          </a:prstGeom>
        </p:spPr>
        <p:txBody>
          <a:bodyPr anchor="t" rtlCol="false" tIns="0" lIns="0" bIns="0" rIns="0">
            <a:spAutoFit/>
          </a:bodyPr>
          <a:lstStyle/>
          <a:p>
            <a:pPr algn="ctr">
              <a:lnSpc>
                <a:spcPts val="2896"/>
              </a:lnSpc>
              <a:spcBef>
                <a:spcPct val="0"/>
              </a:spcBef>
            </a:pPr>
            <a:r>
              <a:rPr lang="en-US" sz="2068">
                <a:solidFill>
                  <a:srgbClr val="343432"/>
                </a:solidFill>
                <a:latin typeface="Montserrat"/>
                <a:ea typeface="Montserrat"/>
                <a:cs typeface="Montserrat"/>
                <a:sym typeface="Montserrat"/>
              </a:rPr>
              <a:t>Summarize how the Aero.net Telecom Management System addresses key challenges, enhances functionality, and sets the stage for future improvements.</a:t>
            </a:r>
          </a:p>
        </p:txBody>
      </p:sp>
      <p:grpSp>
        <p:nvGrpSpPr>
          <p:cNvPr name="Group 4" id="4"/>
          <p:cNvGrpSpPr/>
          <p:nvPr/>
        </p:nvGrpSpPr>
        <p:grpSpPr>
          <a:xfrm rot="-10800000">
            <a:off x="2267829" y="2426528"/>
            <a:ext cx="13752341" cy="5433943"/>
            <a:chOff x="0" y="0"/>
            <a:chExt cx="6196821" cy="2448541"/>
          </a:xfrm>
        </p:grpSpPr>
        <p:sp>
          <p:nvSpPr>
            <p:cNvPr name="Freeform 5" id="5"/>
            <p:cNvSpPr/>
            <p:nvPr/>
          </p:nvSpPr>
          <p:spPr>
            <a:xfrm flipH="false" flipV="false" rot="0">
              <a:off x="0" y="0"/>
              <a:ext cx="6196821" cy="2448541"/>
            </a:xfrm>
            <a:custGeom>
              <a:avLst/>
              <a:gdLst/>
              <a:ahLst/>
              <a:cxnLst/>
              <a:rect r="r" b="b" t="t" l="l"/>
              <a:pathLst>
                <a:path h="2448541" w="6196821">
                  <a:moveTo>
                    <a:pt x="18014" y="0"/>
                  </a:moveTo>
                  <a:lnTo>
                    <a:pt x="6178807" y="0"/>
                  </a:lnTo>
                  <a:cubicBezTo>
                    <a:pt x="6188756" y="0"/>
                    <a:pt x="6196821" y="8065"/>
                    <a:pt x="6196821" y="18014"/>
                  </a:cubicBezTo>
                  <a:lnTo>
                    <a:pt x="6196821" y="2430527"/>
                  </a:lnTo>
                  <a:cubicBezTo>
                    <a:pt x="6196821" y="2440476"/>
                    <a:pt x="6188756" y="2448541"/>
                    <a:pt x="6178807" y="2448541"/>
                  </a:cubicBezTo>
                  <a:lnTo>
                    <a:pt x="18014" y="2448541"/>
                  </a:lnTo>
                  <a:cubicBezTo>
                    <a:pt x="8065" y="2448541"/>
                    <a:pt x="0" y="2440476"/>
                    <a:pt x="0" y="2430527"/>
                  </a:cubicBezTo>
                  <a:lnTo>
                    <a:pt x="0" y="18014"/>
                  </a:lnTo>
                  <a:cubicBezTo>
                    <a:pt x="0" y="8065"/>
                    <a:pt x="8065" y="0"/>
                    <a:pt x="18014" y="0"/>
                  </a:cubicBezTo>
                  <a:close/>
                </a:path>
              </a:pathLst>
            </a:custGeom>
            <a:solidFill>
              <a:srgbClr val="FFFFFF"/>
            </a:solidFill>
            <a:ln w="123825" cap="rnd">
              <a:solidFill>
                <a:srgbClr val="9397D8"/>
              </a:solidFill>
              <a:prstDash val="solid"/>
              <a:round/>
            </a:ln>
          </p:spPr>
        </p:sp>
        <p:sp>
          <p:nvSpPr>
            <p:cNvPr name="TextBox 6" id="6"/>
            <p:cNvSpPr txBox="true"/>
            <p:nvPr/>
          </p:nvSpPr>
          <p:spPr>
            <a:xfrm>
              <a:off x="0" y="-38100"/>
              <a:ext cx="6196821"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7" id="7"/>
          <p:cNvSpPr txBox="true"/>
          <p:nvPr/>
        </p:nvSpPr>
        <p:spPr>
          <a:xfrm rot="0">
            <a:off x="3066375" y="3577729"/>
            <a:ext cx="12155251" cy="3074393"/>
          </a:xfrm>
          <a:prstGeom prst="rect">
            <a:avLst/>
          </a:prstGeom>
        </p:spPr>
        <p:txBody>
          <a:bodyPr anchor="t" rtlCol="false" tIns="0" lIns="0" bIns="0" rIns="0">
            <a:spAutoFit/>
          </a:bodyPr>
          <a:lstStyle/>
          <a:p>
            <a:pPr algn="just">
              <a:lnSpc>
                <a:spcPts val="4140"/>
              </a:lnSpc>
              <a:spcBef>
                <a:spcPct val="0"/>
              </a:spcBef>
            </a:pPr>
            <a:r>
              <a:rPr lang="en-US" sz="2957">
                <a:solidFill>
                  <a:srgbClr val="343432"/>
                </a:solidFill>
                <a:latin typeface="Montserrat"/>
                <a:ea typeface="Montserrat"/>
                <a:cs typeface="Montserrat"/>
                <a:sym typeface="Montserrat"/>
              </a:rPr>
              <a:t>The Aero.net Telecom Management System is designed to address key inefficiencies in managing customer, plan, and call data. By implementing robust features and planning future enhancements, the system will enhance operational efficiency, improve data accuracy, and deliver valuable insights, driving better decision-making and customer satisfaction.</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3226061" y="858985"/>
            <a:ext cx="10828489" cy="7329165"/>
            <a:chOff x="0" y="0"/>
            <a:chExt cx="14437985" cy="9772219"/>
          </a:xfrm>
        </p:grpSpPr>
        <p:sp>
          <p:nvSpPr>
            <p:cNvPr name="TextBox 3" id="3"/>
            <p:cNvSpPr txBox="true"/>
            <p:nvPr/>
          </p:nvSpPr>
          <p:spPr>
            <a:xfrm rot="-592460">
              <a:off x="324577" y="1551422"/>
              <a:ext cx="13634597" cy="4125035"/>
            </a:xfrm>
            <a:prstGeom prst="rect">
              <a:avLst/>
            </a:prstGeom>
          </p:spPr>
          <p:txBody>
            <a:bodyPr anchor="t" rtlCol="false" tIns="0" lIns="0" bIns="0" rIns="0">
              <a:spAutoFit/>
            </a:bodyPr>
            <a:lstStyle/>
            <a:p>
              <a:pPr algn="ctr">
                <a:lnSpc>
                  <a:spcPts val="22455"/>
                </a:lnSpc>
                <a:spcBef>
                  <a:spcPct val="0"/>
                </a:spcBef>
              </a:pPr>
              <a:r>
                <a:rPr lang="en-US" sz="22455">
                  <a:solidFill>
                    <a:srgbClr val="969696"/>
                  </a:solidFill>
                  <a:latin typeface="Bukhari Script"/>
                  <a:ea typeface="Bukhari Script"/>
                  <a:cs typeface="Bukhari Script"/>
                  <a:sym typeface="Bukhari Script"/>
                </a:rPr>
                <a:t>Thank</a:t>
              </a:r>
            </a:p>
          </p:txBody>
        </p:sp>
        <p:sp>
          <p:nvSpPr>
            <p:cNvPr name="TextBox 4" id="4"/>
            <p:cNvSpPr txBox="true"/>
            <p:nvPr/>
          </p:nvSpPr>
          <p:spPr>
            <a:xfrm rot="-515361">
              <a:off x="1794515" y="5132692"/>
              <a:ext cx="12434519" cy="3731897"/>
            </a:xfrm>
            <a:prstGeom prst="rect">
              <a:avLst/>
            </a:prstGeom>
          </p:spPr>
          <p:txBody>
            <a:bodyPr anchor="t" rtlCol="false" tIns="0" lIns="0" bIns="0" rIns="0">
              <a:spAutoFit/>
            </a:bodyPr>
            <a:lstStyle/>
            <a:p>
              <a:pPr algn="ctr">
                <a:lnSpc>
                  <a:spcPts val="20210"/>
                </a:lnSpc>
                <a:spcBef>
                  <a:spcPct val="0"/>
                </a:spcBef>
              </a:pPr>
              <a:r>
                <a:rPr lang="en-US" sz="20210">
                  <a:solidFill>
                    <a:srgbClr val="969696"/>
                  </a:solidFill>
                  <a:latin typeface="Bukhari Script"/>
                  <a:ea typeface="Bukhari Script"/>
                  <a:cs typeface="Bukhari Script"/>
                  <a:sym typeface="Bukhari Script"/>
                </a:rPr>
                <a:t>you!</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67348" y="5668731"/>
            <a:ext cx="2994429" cy="377624"/>
          </a:xfrm>
          <a:custGeom>
            <a:avLst/>
            <a:gdLst/>
            <a:ahLst/>
            <a:cxnLst/>
            <a:rect r="r" b="b" t="t" l="l"/>
            <a:pathLst>
              <a:path h="377624" w="2994429">
                <a:moveTo>
                  <a:pt x="0" y="0"/>
                </a:moveTo>
                <a:lnTo>
                  <a:pt x="2994429" y="0"/>
                </a:lnTo>
                <a:lnTo>
                  <a:pt x="2994429" y="377624"/>
                </a:lnTo>
                <a:lnTo>
                  <a:pt x="0" y="377624"/>
                </a:lnTo>
                <a:lnTo>
                  <a:pt x="0" y="0"/>
                </a:lnTo>
                <a:close/>
              </a:path>
            </a:pathLst>
          </a:custGeom>
          <a:blipFill>
            <a:blip r:embed="rId2"/>
            <a:stretch>
              <a:fillRect l="0" t="-56610" r="0" b="0"/>
            </a:stretch>
          </a:blipFill>
        </p:spPr>
      </p:sp>
      <p:grpSp>
        <p:nvGrpSpPr>
          <p:cNvPr name="Group 3" id="3"/>
          <p:cNvGrpSpPr/>
          <p:nvPr/>
        </p:nvGrpSpPr>
        <p:grpSpPr>
          <a:xfrm rot="0">
            <a:off x="615150" y="2716761"/>
            <a:ext cx="3046627" cy="3156392"/>
            <a:chOff x="0" y="0"/>
            <a:chExt cx="1438367" cy="1490189"/>
          </a:xfrm>
        </p:grpSpPr>
        <p:sp>
          <p:nvSpPr>
            <p:cNvPr name="Freeform 4" id="4"/>
            <p:cNvSpPr/>
            <p:nvPr/>
          </p:nvSpPr>
          <p:spPr>
            <a:xfrm flipH="false" flipV="false" rot="0">
              <a:off x="0" y="0"/>
              <a:ext cx="1438367" cy="1490189"/>
            </a:xfrm>
            <a:custGeom>
              <a:avLst/>
              <a:gdLst/>
              <a:ahLst/>
              <a:cxnLst/>
              <a:rect r="r" b="b" t="t" l="l"/>
              <a:pathLst>
                <a:path h="1490189" w="1438367">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9397D8"/>
              </a:solidFill>
              <a:prstDash val="solid"/>
              <a:round/>
            </a:ln>
          </p:spPr>
        </p:sp>
        <p:sp>
          <p:nvSpPr>
            <p:cNvPr name="TextBox 5" id="5"/>
            <p:cNvSpPr txBox="true"/>
            <p:nvPr/>
          </p:nvSpPr>
          <p:spPr>
            <a:xfrm>
              <a:off x="0" y="-38100"/>
              <a:ext cx="1438367" cy="1528289"/>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6" id="6"/>
          <p:cNvSpPr/>
          <p:nvPr/>
        </p:nvSpPr>
        <p:spPr>
          <a:xfrm flipH="false" flipV="false" rot="0">
            <a:off x="1410089" y="2194646"/>
            <a:ext cx="1440102" cy="1440102"/>
          </a:xfrm>
          <a:custGeom>
            <a:avLst/>
            <a:gdLst/>
            <a:ahLst/>
            <a:cxnLst/>
            <a:rect r="r" b="b" t="t" l="l"/>
            <a:pathLst>
              <a:path h="1440102" w="1440102">
                <a:moveTo>
                  <a:pt x="0" y="0"/>
                </a:moveTo>
                <a:lnTo>
                  <a:pt x="1440102" y="0"/>
                </a:lnTo>
                <a:lnTo>
                  <a:pt x="1440102" y="1440102"/>
                </a:lnTo>
                <a:lnTo>
                  <a:pt x="0" y="14401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0">
            <a:off x="4067058" y="5668731"/>
            <a:ext cx="2994429" cy="377624"/>
          </a:xfrm>
          <a:custGeom>
            <a:avLst/>
            <a:gdLst/>
            <a:ahLst/>
            <a:cxnLst/>
            <a:rect r="r" b="b" t="t" l="l"/>
            <a:pathLst>
              <a:path h="377624" w="2994429">
                <a:moveTo>
                  <a:pt x="0" y="0"/>
                </a:moveTo>
                <a:lnTo>
                  <a:pt x="2994428" y="0"/>
                </a:lnTo>
                <a:lnTo>
                  <a:pt x="2994428" y="377624"/>
                </a:lnTo>
                <a:lnTo>
                  <a:pt x="0" y="377624"/>
                </a:lnTo>
                <a:lnTo>
                  <a:pt x="0" y="0"/>
                </a:lnTo>
                <a:close/>
              </a:path>
            </a:pathLst>
          </a:custGeom>
          <a:blipFill>
            <a:blip r:embed="rId2"/>
            <a:stretch>
              <a:fillRect l="0" t="-56610" r="0" b="0"/>
            </a:stretch>
          </a:blipFill>
        </p:spPr>
      </p:sp>
      <p:grpSp>
        <p:nvGrpSpPr>
          <p:cNvPr name="Group 8" id="8"/>
          <p:cNvGrpSpPr/>
          <p:nvPr/>
        </p:nvGrpSpPr>
        <p:grpSpPr>
          <a:xfrm rot="0">
            <a:off x="4014860" y="2716761"/>
            <a:ext cx="3046627" cy="3156392"/>
            <a:chOff x="0" y="0"/>
            <a:chExt cx="1438367" cy="1490189"/>
          </a:xfrm>
        </p:grpSpPr>
        <p:sp>
          <p:nvSpPr>
            <p:cNvPr name="Freeform 9" id="9"/>
            <p:cNvSpPr/>
            <p:nvPr/>
          </p:nvSpPr>
          <p:spPr>
            <a:xfrm flipH="false" flipV="false" rot="0">
              <a:off x="0" y="0"/>
              <a:ext cx="1438367" cy="1490189"/>
            </a:xfrm>
            <a:custGeom>
              <a:avLst/>
              <a:gdLst/>
              <a:ahLst/>
              <a:cxnLst/>
              <a:rect r="r" b="b" t="t" l="l"/>
              <a:pathLst>
                <a:path h="1490189" w="1438367">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63B1DB"/>
              </a:solidFill>
              <a:prstDash val="solid"/>
              <a:round/>
            </a:ln>
          </p:spPr>
        </p:sp>
        <p:sp>
          <p:nvSpPr>
            <p:cNvPr name="TextBox 10" id="10"/>
            <p:cNvSpPr txBox="true"/>
            <p:nvPr/>
          </p:nvSpPr>
          <p:spPr>
            <a:xfrm>
              <a:off x="0" y="-38100"/>
              <a:ext cx="1438367" cy="1528289"/>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1" id="11"/>
          <p:cNvSpPr/>
          <p:nvPr/>
        </p:nvSpPr>
        <p:spPr>
          <a:xfrm flipH="false" flipV="false" rot="0">
            <a:off x="4809798" y="2194646"/>
            <a:ext cx="1440102" cy="1440102"/>
          </a:xfrm>
          <a:custGeom>
            <a:avLst/>
            <a:gdLst/>
            <a:ahLst/>
            <a:cxnLst/>
            <a:rect r="r" b="b" t="t" l="l"/>
            <a:pathLst>
              <a:path h="1440102" w="1440102">
                <a:moveTo>
                  <a:pt x="0" y="0"/>
                </a:moveTo>
                <a:lnTo>
                  <a:pt x="1440103" y="0"/>
                </a:lnTo>
                <a:lnTo>
                  <a:pt x="1440103" y="1440102"/>
                </a:lnTo>
                <a:lnTo>
                  <a:pt x="0" y="14401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2" id="12"/>
          <p:cNvSpPr/>
          <p:nvPr/>
        </p:nvSpPr>
        <p:spPr>
          <a:xfrm flipH="false" flipV="false" rot="0">
            <a:off x="7466110" y="5699951"/>
            <a:ext cx="2994429" cy="377624"/>
          </a:xfrm>
          <a:custGeom>
            <a:avLst/>
            <a:gdLst/>
            <a:ahLst/>
            <a:cxnLst/>
            <a:rect r="r" b="b" t="t" l="l"/>
            <a:pathLst>
              <a:path h="377624" w="2994429">
                <a:moveTo>
                  <a:pt x="0" y="0"/>
                </a:moveTo>
                <a:lnTo>
                  <a:pt x="2994428" y="0"/>
                </a:lnTo>
                <a:lnTo>
                  <a:pt x="2994428" y="377623"/>
                </a:lnTo>
                <a:lnTo>
                  <a:pt x="0" y="377623"/>
                </a:lnTo>
                <a:lnTo>
                  <a:pt x="0" y="0"/>
                </a:lnTo>
                <a:close/>
              </a:path>
            </a:pathLst>
          </a:custGeom>
          <a:blipFill>
            <a:blip r:embed="rId2"/>
            <a:stretch>
              <a:fillRect l="0" t="-56610" r="0" b="0"/>
            </a:stretch>
          </a:blipFill>
        </p:spPr>
      </p:sp>
      <p:grpSp>
        <p:nvGrpSpPr>
          <p:cNvPr name="Group 13" id="13"/>
          <p:cNvGrpSpPr/>
          <p:nvPr/>
        </p:nvGrpSpPr>
        <p:grpSpPr>
          <a:xfrm rot="0">
            <a:off x="7413911" y="2716761"/>
            <a:ext cx="3046627" cy="3156392"/>
            <a:chOff x="0" y="0"/>
            <a:chExt cx="1438367" cy="1490189"/>
          </a:xfrm>
        </p:grpSpPr>
        <p:sp>
          <p:nvSpPr>
            <p:cNvPr name="Freeform 14" id="14"/>
            <p:cNvSpPr/>
            <p:nvPr/>
          </p:nvSpPr>
          <p:spPr>
            <a:xfrm flipH="false" flipV="false" rot="0">
              <a:off x="0" y="0"/>
              <a:ext cx="1438367" cy="1490189"/>
            </a:xfrm>
            <a:custGeom>
              <a:avLst/>
              <a:gdLst/>
              <a:ahLst/>
              <a:cxnLst/>
              <a:rect r="r" b="b" t="t" l="l"/>
              <a:pathLst>
                <a:path h="1490189" w="1438367">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8ED7E8"/>
              </a:solidFill>
              <a:prstDash val="solid"/>
              <a:round/>
            </a:ln>
          </p:spPr>
        </p:sp>
        <p:sp>
          <p:nvSpPr>
            <p:cNvPr name="TextBox 15" id="15"/>
            <p:cNvSpPr txBox="true"/>
            <p:nvPr/>
          </p:nvSpPr>
          <p:spPr>
            <a:xfrm>
              <a:off x="0" y="-38100"/>
              <a:ext cx="1438367" cy="1528289"/>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6" id="16"/>
          <p:cNvSpPr/>
          <p:nvPr/>
        </p:nvSpPr>
        <p:spPr>
          <a:xfrm flipH="false" flipV="false" rot="0">
            <a:off x="8208850" y="2194646"/>
            <a:ext cx="1440102" cy="1440102"/>
          </a:xfrm>
          <a:custGeom>
            <a:avLst/>
            <a:gdLst/>
            <a:ahLst/>
            <a:cxnLst/>
            <a:rect r="r" b="b" t="t" l="l"/>
            <a:pathLst>
              <a:path h="1440102" w="1440102">
                <a:moveTo>
                  <a:pt x="0" y="0"/>
                </a:moveTo>
                <a:lnTo>
                  <a:pt x="1440102" y="0"/>
                </a:lnTo>
                <a:lnTo>
                  <a:pt x="1440102" y="1440102"/>
                </a:lnTo>
                <a:lnTo>
                  <a:pt x="0" y="14401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7" id="17"/>
          <p:cNvSpPr/>
          <p:nvPr/>
        </p:nvSpPr>
        <p:spPr>
          <a:xfrm flipH="false" flipV="false" rot="0">
            <a:off x="10865819" y="5699951"/>
            <a:ext cx="2994429" cy="377624"/>
          </a:xfrm>
          <a:custGeom>
            <a:avLst/>
            <a:gdLst/>
            <a:ahLst/>
            <a:cxnLst/>
            <a:rect r="r" b="b" t="t" l="l"/>
            <a:pathLst>
              <a:path h="377624" w="2994429">
                <a:moveTo>
                  <a:pt x="0" y="0"/>
                </a:moveTo>
                <a:lnTo>
                  <a:pt x="2994429" y="0"/>
                </a:lnTo>
                <a:lnTo>
                  <a:pt x="2994429" y="377623"/>
                </a:lnTo>
                <a:lnTo>
                  <a:pt x="0" y="377623"/>
                </a:lnTo>
                <a:lnTo>
                  <a:pt x="0" y="0"/>
                </a:lnTo>
                <a:close/>
              </a:path>
            </a:pathLst>
          </a:custGeom>
          <a:blipFill>
            <a:blip r:embed="rId2"/>
            <a:stretch>
              <a:fillRect l="0" t="-56610" r="0" b="0"/>
            </a:stretch>
          </a:blipFill>
        </p:spPr>
      </p:sp>
      <p:grpSp>
        <p:nvGrpSpPr>
          <p:cNvPr name="Group 18" id="18"/>
          <p:cNvGrpSpPr/>
          <p:nvPr/>
        </p:nvGrpSpPr>
        <p:grpSpPr>
          <a:xfrm rot="0">
            <a:off x="10813621" y="2716761"/>
            <a:ext cx="3046627" cy="3156392"/>
            <a:chOff x="0" y="0"/>
            <a:chExt cx="1438367" cy="1490189"/>
          </a:xfrm>
        </p:grpSpPr>
        <p:sp>
          <p:nvSpPr>
            <p:cNvPr name="Freeform 19" id="19"/>
            <p:cNvSpPr/>
            <p:nvPr/>
          </p:nvSpPr>
          <p:spPr>
            <a:xfrm flipH="false" flipV="false" rot="0">
              <a:off x="0" y="0"/>
              <a:ext cx="1438367" cy="1490189"/>
            </a:xfrm>
            <a:custGeom>
              <a:avLst/>
              <a:gdLst/>
              <a:ahLst/>
              <a:cxnLst/>
              <a:rect r="r" b="b" t="t" l="l"/>
              <a:pathLst>
                <a:path h="1490189" w="1438367">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91DFB1"/>
              </a:solidFill>
              <a:prstDash val="solid"/>
              <a:round/>
            </a:ln>
          </p:spPr>
        </p:sp>
        <p:sp>
          <p:nvSpPr>
            <p:cNvPr name="TextBox 20" id="20"/>
            <p:cNvSpPr txBox="true"/>
            <p:nvPr/>
          </p:nvSpPr>
          <p:spPr>
            <a:xfrm>
              <a:off x="0" y="-38100"/>
              <a:ext cx="1438367" cy="1528289"/>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1" id="21"/>
          <p:cNvSpPr/>
          <p:nvPr/>
        </p:nvSpPr>
        <p:spPr>
          <a:xfrm flipH="false" flipV="false" rot="0">
            <a:off x="11608560" y="2194646"/>
            <a:ext cx="1440102" cy="1440102"/>
          </a:xfrm>
          <a:custGeom>
            <a:avLst/>
            <a:gdLst/>
            <a:ahLst/>
            <a:cxnLst/>
            <a:rect r="r" b="b" t="t" l="l"/>
            <a:pathLst>
              <a:path h="1440102" w="1440102">
                <a:moveTo>
                  <a:pt x="0" y="0"/>
                </a:moveTo>
                <a:lnTo>
                  <a:pt x="1440102" y="0"/>
                </a:lnTo>
                <a:lnTo>
                  <a:pt x="1440102" y="1440102"/>
                </a:lnTo>
                <a:lnTo>
                  <a:pt x="0" y="14401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2" id="22"/>
          <p:cNvSpPr/>
          <p:nvPr/>
        </p:nvSpPr>
        <p:spPr>
          <a:xfrm flipH="false" flipV="false" rot="0">
            <a:off x="14264871" y="5699951"/>
            <a:ext cx="2994429" cy="377624"/>
          </a:xfrm>
          <a:custGeom>
            <a:avLst/>
            <a:gdLst/>
            <a:ahLst/>
            <a:cxnLst/>
            <a:rect r="r" b="b" t="t" l="l"/>
            <a:pathLst>
              <a:path h="377624" w="2994429">
                <a:moveTo>
                  <a:pt x="0" y="0"/>
                </a:moveTo>
                <a:lnTo>
                  <a:pt x="2994429" y="0"/>
                </a:lnTo>
                <a:lnTo>
                  <a:pt x="2994429" y="377623"/>
                </a:lnTo>
                <a:lnTo>
                  <a:pt x="0" y="377623"/>
                </a:lnTo>
                <a:lnTo>
                  <a:pt x="0" y="0"/>
                </a:lnTo>
                <a:close/>
              </a:path>
            </a:pathLst>
          </a:custGeom>
          <a:blipFill>
            <a:blip r:embed="rId2"/>
            <a:stretch>
              <a:fillRect l="0" t="-56610" r="0" b="0"/>
            </a:stretch>
          </a:blipFill>
        </p:spPr>
      </p:sp>
      <p:grpSp>
        <p:nvGrpSpPr>
          <p:cNvPr name="Group 23" id="23"/>
          <p:cNvGrpSpPr/>
          <p:nvPr/>
        </p:nvGrpSpPr>
        <p:grpSpPr>
          <a:xfrm rot="0">
            <a:off x="14212673" y="2716761"/>
            <a:ext cx="3046627" cy="3156392"/>
            <a:chOff x="0" y="0"/>
            <a:chExt cx="1438367" cy="1490189"/>
          </a:xfrm>
        </p:grpSpPr>
        <p:sp>
          <p:nvSpPr>
            <p:cNvPr name="Freeform 24" id="24"/>
            <p:cNvSpPr/>
            <p:nvPr/>
          </p:nvSpPr>
          <p:spPr>
            <a:xfrm flipH="false" flipV="false" rot="0">
              <a:off x="0" y="0"/>
              <a:ext cx="1438367" cy="1490189"/>
            </a:xfrm>
            <a:custGeom>
              <a:avLst/>
              <a:gdLst/>
              <a:ahLst/>
              <a:cxnLst/>
              <a:rect r="r" b="b" t="t" l="l"/>
              <a:pathLst>
                <a:path h="1490189" w="1438367">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F8D389"/>
              </a:solidFill>
              <a:prstDash val="solid"/>
              <a:round/>
            </a:ln>
          </p:spPr>
        </p:sp>
        <p:sp>
          <p:nvSpPr>
            <p:cNvPr name="TextBox 25" id="25"/>
            <p:cNvSpPr txBox="true"/>
            <p:nvPr/>
          </p:nvSpPr>
          <p:spPr>
            <a:xfrm>
              <a:off x="0" y="-38100"/>
              <a:ext cx="1438367" cy="1528289"/>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6" id="26"/>
          <p:cNvSpPr/>
          <p:nvPr/>
        </p:nvSpPr>
        <p:spPr>
          <a:xfrm flipH="false" flipV="false" rot="0">
            <a:off x="15007612" y="2194646"/>
            <a:ext cx="1440102" cy="1440102"/>
          </a:xfrm>
          <a:custGeom>
            <a:avLst/>
            <a:gdLst/>
            <a:ahLst/>
            <a:cxnLst/>
            <a:rect r="r" b="b" t="t" l="l"/>
            <a:pathLst>
              <a:path h="1440102" w="1440102">
                <a:moveTo>
                  <a:pt x="0" y="0"/>
                </a:moveTo>
                <a:lnTo>
                  <a:pt x="1440102" y="0"/>
                </a:lnTo>
                <a:lnTo>
                  <a:pt x="1440102" y="1440102"/>
                </a:lnTo>
                <a:lnTo>
                  <a:pt x="0" y="144010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7" id="27"/>
          <p:cNvSpPr/>
          <p:nvPr/>
        </p:nvSpPr>
        <p:spPr>
          <a:xfrm flipH="false" flipV="false" rot="0">
            <a:off x="5240590" y="2480017"/>
            <a:ext cx="578520" cy="869360"/>
          </a:xfrm>
          <a:custGeom>
            <a:avLst/>
            <a:gdLst/>
            <a:ahLst/>
            <a:cxnLst/>
            <a:rect r="r" b="b" t="t" l="l"/>
            <a:pathLst>
              <a:path h="869360" w="578520">
                <a:moveTo>
                  <a:pt x="0" y="0"/>
                </a:moveTo>
                <a:lnTo>
                  <a:pt x="578519" y="0"/>
                </a:lnTo>
                <a:lnTo>
                  <a:pt x="578519" y="869360"/>
                </a:lnTo>
                <a:lnTo>
                  <a:pt x="0" y="8693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28" id="28"/>
          <p:cNvSpPr/>
          <p:nvPr/>
        </p:nvSpPr>
        <p:spPr>
          <a:xfrm flipH="false" flipV="false" rot="0">
            <a:off x="8520700" y="2598959"/>
            <a:ext cx="859683" cy="631477"/>
          </a:xfrm>
          <a:custGeom>
            <a:avLst/>
            <a:gdLst/>
            <a:ahLst/>
            <a:cxnLst/>
            <a:rect r="r" b="b" t="t" l="l"/>
            <a:pathLst>
              <a:path h="631477" w="859683">
                <a:moveTo>
                  <a:pt x="0" y="0"/>
                </a:moveTo>
                <a:lnTo>
                  <a:pt x="859683" y="0"/>
                </a:lnTo>
                <a:lnTo>
                  <a:pt x="859683" y="631477"/>
                </a:lnTo>
                <a:lnTo>
                  <a:pt x="0" y="63147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29" id="29"/>
          <p:cNvSpPr/>
          <p:nvPr/>
        </p:nvSpPr>
        <p:spPr>
          <a:xfrm flipH="false" flipV="false" rot="0">
            <a:off x="15327098" y="2480017"/>
            <a:ext cx="824748" cy="824748"/>
          </a:xfrm>
          <a:custGeom>
            <a:avLst/>
            <a:gdLst/>
            <a:ahLst/>
            <a:cxnLst/>
            <a:rect r="r" b="b" t="t" l="l"/>
            <a:pathLst>
              <a:path h="824748" w="824748">
                <a:moveTo>
                  <a:pt x="0" y="0"/>
                </a:moveTo>
                <a:lnTo>
                  <a:pt x="824748" y="0"/>
                </a:lnTo>
                <a:lnTo>
                  <a:pt x="824748" y="824748"/>
                </a:lnTo>
                <a:lnTo>
                  <a:pt x="0" y="82474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30" id="30"/>
          <p:cNvSpPr/>
          <p:nvPr/>
        </p:nvSpPr>
        <p:spPr>
          <a:xfrm flipH="false" flipV="false" rot="0">
            <a:off x="4194168" y="9627860"/>
            <a:ext cx="2994429" cy="377624"/>
          </a:xfrm>
          <a:custGeom>
            <a:avLst/>
            <a:gdLst/>
            <a:ahLst/>
            <a:cxnLst/>
            <a:rect r="r" b="b" t="t" l="l"/>
            <a:pathLst>
              <a:path h="377624" w="2994429">
                <a:moveTo>
                  <a:pt x="0" y="0"/>
                </a:moveTo>
                <a:lnTo>
                  <a:pt x="2994429" y="0"/>
                </a:lnTo>
                <a:lnTo>
                  <a:pt x="2994429" y="377623"/>
                </a:lnTo>
                <a:lnTo>
                  <a:pt x="0" y="377623"/>
                </a:lnTo>
                <a:lnTo>
                  <a:pt x="0" y="0"/>
                </a:lnTo>
                <a:close/>
              </a:path>
            </a:pathLst>
          </a:custGeom>
          <a:blipFill>
            <a:blip r:embed="rId2"/>
            <a:stretch>
              <a:fillRect l="0" t="-56610" r="0" b="0"/>
            </a:stretch>
          </a:blipFill>
        </p:spPr>
      </p:sp>
      <p:grpSp>
        <p:nvGrpSpPr>
          <p:cNvPr name="Group 31" id="31"/>
          <p:cNvGrpSpPr/>
          <p:nvPr/>
        </p:nvGrpSpPr>
        <p:grpSpPr>
          <a:xfrm rot="0">
            <a:off x="4141970" y="6644670"/>
            <a:ext cx="3046627" cy="3156392"/>
            <a:chOff x="0" y="0"/>
            <a:chExt cx="1438367" cy="1490189"/>
          </a:xfrm>
        </p:grpSpPr>
        <p:sp>
          <p:nvSpPr>
            <p:cNvPr name="Freeform 32" id="32"/>
            <p:cNvSpPr/>
            <p:nvPr/>
          </p:nvSpPr>
          <p:spPr>
            <a:xfrm flipH="false" flipV="false" rot="0">
              <a:off x="0" y="0"/>
              <a:ext cx="1438367" cy="1490189"/>
            </a:xfrm>
            <a:custGeom>
              <a:avLst/>
              <a:gdLst/>
              <a:ahLst/>
              <a:cxnLst/>
              <a:rect r="r" b="b" t="t" l="l"/>
              <a:pathLst>
                <a:path h="1490189" w="1438367">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F8D389"/>
              </a:solidFill>
              <a:prstDash val="solid"/>
              <a:round/>
            </a:ln>
          </p:spPr>
        </p:sp>
        <p:sp>
          <p:nvSpPr>
            <p:cNvPr name="TextBox 33" id="33"/>
            <p:cNvSpPr txBox="true"/>
            <p:nvPr/>
          </p:nvSpPr>
          <p:spPr>
            <a:xfrm>
              <a:off x="0" y="-38100"/>
              <a:ext cx="1438367" cy="1528289"/>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34" id="34"/>
          <p:cNvSpPr/>
          <p:nvPr/>
        </p:nvSpPr>
        <p:spPr>
          <a:xfrm flipH="false" flipV="false" rot="0">
            <a:off x="4936909" y="6122555"/>
            <a:ext cx="1440102" cy="1440102"/>
          </a:xfrm>
          <a:custGeom>
            <a:avLst/>
            <a:gdLst/>
            <a:ahLst/>
            <a:cxnLst/>
            <a:rect r="r" b="b" t="t" l="l"/>
            <a:pathLst>
              <a:path h="1440102" w="1440102">
                <a:moveTo>
                  <a:pt x="0" y="0"/>
                </a:moveTo>
                <a:lnTo>
                  <a:pt x="1440102" y="0"/>
                </a:lnTo>
                <a:lnTo>
                  <a:pt x="1440102" y="1440102"/>
                </a:lnTo>
                <a:lnTo>
                  <a:pt x="0" y="144010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35" id="35"/>
          <p:cNvSpPr/>
          <p:nvPr/>
        </p:nvSpPr>
        <p:spPr>
          <a:xfrm flipH="false" flipV="false" rot="0">
            <a:off x="7717045" y="9520440"/>
            <a:ext cx="2994429" cy="377624"/>
          </a:xfrm>
          <a:custGeom>
            <a:avLst/>
            <a:gdLst/>
            <a:ahLst/>
            <a:cxnLst/>
            <a:rect r="r" b="b" t="t" l="l"/>
            <a:pathLst>
              <a:path h="377624" w="2994429">
                <a:moveTo>
                  <a:pt x="0" y="0"/>
                </a:moveTo>
                <a:lnTo>
                  <a:pt x="2994429" y="0"/>
                </a:lnTo>
                <a:lnTo>
                  <a:pt x="2994429" y="377624"/>
                </a:lnTo>
                <a:lnTo>
                  <a:pt x="0" y="377624"/>
                </a:lnTo>
                <a:lnTo>
                  <a:pt x="0" y="0"/>
                </a:lnTo>
                <a:close/>
              </a:path>
            </a:pathLst>
          </a:custGeom>
          <a:blipFill>
            <a:blip r:embed="rId2"/>
            <a:stretch>
              <a:fillRect l="0" t="-56610" r="0" b="0"/>
            </a:stretch>
          </a:blipFill>
        </p:spPr>
      </p:sp>
      <p:grpSp>
        <p:nvGrpSpPr>
          <p:cNvPr name="Group 36" id="36"/>
          <p:cNvGrpSpPr/>
          <p:nvPr/>
        </p:nvGrpSpPr>
        <p:grpSpPr>
          <a:xfrm rot="0">
            <a:off x="7664847" y="6568470"/>
            <a:ext cx="3046627" cy="3156392"/>
            <a:chOff x="0" y="0"/>
            <a:chExt cx="1438367" cy="1490189"/>
          </a:xfrm>
        </p:grpSpPr>
        <p:sp>
          <p:nvSpPr>
            <p:cNvPr name="Freeform 37" id="37"/>
            <p:cNvSpPr/>
            <p:nvPr/>
          </p:nvSpPr>
          <p:spPr>
            <a:xfrm flipH="false" flipV="false" rot="0">
              <a:off x="0" y="0"/>
              <a:ext cx="1438367" cy="1490189"/>
            </a:xfrm>
            <a:custGeom>
              <a:avLst/>
              <a:gdLst/>
              <a:ahLst/>
              <a:cxnLst/>
              <a:rect r="r" b="b" t="t" l="l"/>
              <a:pathLst>
                <a:path h="1490189" w="1438367">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9397D8"/>
              </a:solidFill>
              <a:prstDash val="solid"/>
              <a:round/>
            </a:ln>
          </p:spPr>
        </p:sp>
        <p:sp>
          <p:nvSpPr>
            <p:cNvPr name="TextBox 38" id="38"/>
            <p:cNvSpPr txBox="true"/>
            <p:nvPr/>
          </p:nvSpPr>
          <p:spPr>
            <a:xfrm>
              <a:off x="0" y="-38100"/>
              <a:ext cx="1438367" cy="1528289"/>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39" id="39"/>
          <p:cNvSpPr/>
          <p:nvPr/>
        </p:nvSpPr>
        <p:spPr>
          <a:xfrm flipH="false" flipV="false" rot="0">
            <a:off x="8459786" y="6046355"/>
            <a:ext cx="1440102" cy="1440102"/>
          </a:xfrm>
          <a:custGeom>
            <a:avLst/>
            <a:gdLst/>
            <a:ahLst/>
            <a:cxnLst/>
            <a:rect r="r" b="b" t="t" l="l"/>
            <a:pathLst>
              <a:path h="1440102" w="1440102">
                <a:moveTo>
                  <a:pt x="0" y="0"/>
                </a:moveTo>
                <a:lnTo>
                  <a:pt x="1440102" y="0"/>
                </a:lnTo>
                <a:lnTo>
                  <a:pt x="1440102" y="1440102"/>
                </a:lnTo>
                <a:lnTo>
                  <a:pt x="0" y="14401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0" id="40"/>
          <p:cNvSpPr/>
          <p:nvPr/>
        </p:nvSpPr>
        <p:spPr>
          <a:xfrm flipH="false" flipV="false" rot="0">
            <a:off x="11274860" y="9536050"/>
            <a:ext cx="2994429" cy="377624"/>
          </a:xfrm>
          <a:custGeom>
            <a:avLst/>
            <a:gdLst/>
            <a:ahLst/>
            <a:cxnLst/>
            <a:rect r="r" b="b" t="t" l="l"/>
            <a:pathLst>
              <a:path h="377624" w="2994429">
                <a:moveTo>
                  <a:pt x="0" y="0"/>
                </a:moveTo>
                <a:lnTo>
                  <a:pt x="2994428" y="0"/>
                </a:lnTo>
                <a:lnTo>
                  <a:pt x="2994428" y="377623"/>
                </a:lnTo>
                <a:lnTo>
                  <a:pt x="0" y="377623"/>
                </a:lnTo>
                <a:lnTo>
                  <a:pt x="0" y="0"/>
                </a:lnTo>
                <a:close/>
              </a:path>
            </a:pathLst>
          </a:custGeom>
          <a:blipFill>
            <a:blip r:embed="rId2"/>
            <a:stretch>
              <a:fillRect l="0" t="-56610" r="0" b="0"/>
            </a:stretch>
          </a:blipFill>
        </p:spPr>
      </p:sp>
      <p:grpSp>
        <p:nvGrpSpPr>
          <p:cNvPr name="Group 41" id="41"/>
          <p:cNvGrpSpPr/>
          <p:nvPr/>
        </p:nvGrpSpPr>
        <p:grpSpPr>
          <a:xfrm rot="0">
            <a:off x="11235349" y="6568470"/>
            <a:ext cx="3046627" cy="3156392"/>
            <a:chOff x="0" y="0"/>
            <a:chExt cx="1438367" cy="1490189"/>
          </a:xfrm>
        </p:grpSpPr>
        <p:sp>
          <p:nvSpPr>
            <p:cNvPr name="Freeform 42" id="42"/>
            <p:cNvSpPr/>
            <p:nvPr/>
          </p:nvSpPr>
          <p:spPr>
            <a:xfrm flipH="false" flipV="false" rot="0">
              <a:off x="0" y="0"/>
              <a:ext cx="1438367" cy="1490189"/>
            </a:xfrm>
            <a:custGeom>
              <a:avLst/>
              <a:gdLst/>
              <a:ahLst/>
              <a:cxnLst/>
              <a:rect r="r" b="b" t="t" l="l"/>
              <a:pathLst>
                <a:path h="1490189" w="1438367">
                  <a:moveTo>
                    <a:pt x="78775" y="0"/>
                  </a:moveTo>
                  <a:lnTo>
                    <a:pt x="1359591" y="0"/>
                  </a:lnTo>
                  <a:cubicBezTo>
                    <a:pt x="1380484" y="0"/>
                    <a:pt x="1400521" y="8300"/>
                    <a:pt x="1415294" y="23073"/>
                  </a:cubicBezTo>
                  <a:cubicBezTo>
                    <a:pt x="1430067" y="37846"/>
                    <a:pt x="1438367" y="57883"/>
                    <a:pt x="1438367" y="78775"/>
                  </a:cubicBezTo>
                  <a:lnTo>
                    <a:pt x="1438367" y="1411413"/>
                  </a:lnTo>
                  <a:cubicBezTo>
                    <a:pt x="1438367" y="1454920"/>
                    <a:pt x="1403098" y="1490189"/>
                    <a:pt x="1359591" y="1490189"/>
                  </a:cubicBezTo>
                  <a:lnTo>
                    <a:pt x="78775" y="1490189"/>
                  </a:lnTo>
                  <a:cubicBezTo>
                    <a:pt x="35269" y="1490189"/>
                    <a:pt x="0" y="1454920"/>
                    <a:pt x="0" y="1411413"/>
                  </a:cubicBezTo>
                  <a:lnTo>
                    <a:pt x="0" y="78775"/>
                  </a:lnTo>
                  <a:cubicBezTo>
                    <a:pt x="0" y="35269"/>
                    <a:pt x="35269" y="0"/>
                    <a:pt x="78775" y="0"/>
                  </a:cubicBezTo>
                  <a:close/>
                </a:path>
              </a:pathLst>
            </a:custGeom>
            <a:solidFill>
              <a:srgbClr val="FFFFFF"/>
            </a:solidFill>
            <a:ln w="123825" cap="rnd">
              <a:solidFill>
                <a:srgbClr val="63B1DB"/>
              </a:solidFill>
              <a:prstDash val="solid"/>
              <a:round/>
            </a:ln>
          </p:spPr>
        </p:sp>
        <p:sp>
          <p:nvSpPr>
            <p:cNvPr name="TextBox 43" id="43"/>
            <p:cNvSpPr txBox="true"/>
            <p:nvPr/>
          </p:nvSpPr>
          <p:spPr>
            <a:xfrm>
              <a:off x="0" y="-38100"/>
              <a:ext cx="1438367" cy="1528289"/>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44" id="44"/>
          <p:cNvSpPr/>
          <p:nvPr/>
        </p:nvSpPr>
        <p:spPr>
          <a:xfrm flipH="false" flipV="false" rot="0">
            <a:off x="12030288" y="6046355"/>
            <a:ext cx="1440102" cy="1440102"/>
          </a:xfrm>
          <a:custGeom>
            <a:avLst/>
            <a:gdLst/>
            <a:ahLst/>
            <a:cxnLst/>
            <a:rect r="r" b="b" t="t" l="l"/>
            <a:pathLst>
              <a:path h="1440102" w="1440102">
                <a:moveTo>
                  <a:pt x="0" y="0"/>
                </a:moveTo>
                <a:lnTo>
                  <a:pt x="1440102" y="0"/>
                </a:lnTo>
                <a:lnTo>
                  <a:pt x="1440102" y="1440102"/>
                </a:lnTo>
                <a:lnTo>
                  <a:pt x="0" y="14401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45" id="45"/>
          <p:cNvSpPr/>
          <p:nvPr/>
        </p:nvSpPr>
        <p:spPr>
          <a:xfrm flipH="false" flipV="false" rot="0">
            <a:off x="1698987" y="2500355"/>
            <a:ext cx="849022" cy="849022"/>
          </a:xfrm>
          <a:custGeom>
            <a:avLst/>
            <a:gdLst/>
            <a:ahLst/>
            <a:cxnLst/>
            <a:rect r="r" b="b" t="t" l="l"/>
            <a:pathLst>
              <a:path h="849022" w="849022">
                <a:moveTo>
                  <a:pt x="0" y="0"/>
                </a:moveTo>
                <a:lnTo>
                  <a:pt x="849023" y="0"/>
                </a:lnTo>
                <a:lnTo>
                  <a:pt x="849023" y="849022"/>
                </a:lnTo>
                <a:lnTo>
                  <a:pt x="0" y="84902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46" id="46"/>
          <p:cNvSpPr/>
          <p:nvPr/>
        </p:nvSpPr>
        <p:spPr>
          <a:xfrm flipH="false" flipV="false" rot="0">
            <a:off x="11929912" y="2495904"/>
            <a:ext cx="866244" cy="792974"/>
          </a:xfrm>
          <a:custGeom>
            <a:avLst/>
            <a:gdLst/>
            <a:ahLst/>
            <a:cxnLst/>
            <a:rect r="r" b="b" t="t" l="l"/>
            <a:pathLst>
              <a:path h="792974" w="866244">
                <a:moveTo>
                  <a:pt x="0" y="0"/>
                </a:moveTo>
                <a:lnTo>
                  <a:pt x="866244" y="0"/>
                </a:lnTo>
                <a:lnTo>
                  <a:pt x="866244" y="792974"/>
                </a:lnTo>
                <a:lnTo>
                  <a:pt x="0" y="792974"/>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47" id="47"/>
          <p:cNvSpPr/>
          <p:nvPr/>
        </p:nvSpPr>
        <p:spPr>
          <a:xfrm flipH="false" flipV="false" rot="0">
            <a:off x="5240269" y="6550922"/>
            <a:ext cx="833383" cy="583368"/>
          </a:xfrm>
          <a:custGeom>
            <a:avLst/>
            <a:gdLst/>
            <a:ahLst/>
            <a:cxnLst/>
            <a:rect r="r" b="b" t="t" l="l"/>
            <a:pathLst>
              <a:path h="583368" w="833383">
                <a:moveTo>
                  <a:pt x="0" y="0"/>
                </a:moveTo>
                <a:lnTo>
                  <a:pt x="833382" y="0"/>
                </a:lnTo>
                <a:lnTo>
                  <a:pt x="833382" y="583368"/>
                </a:lnTo>
                <a:lnTo>
                  <a:pt x="0" y="58336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48" id="48"/>
          <p:cNvSpPr/>
          <p:nvPr/>
        </p:nvSpPr>
        <p:spPr>
          <a:xfrm flipH="false" flipV="false" rot="0">
            <a:off x="8737918" y="6361840"/>
            <a:ext cx="948110" cy="821300"/>
          </a:xfrm>
          <a:custGeom>
            <a:avLst/>
            <a:gdLst/>
            <a:ahLst/>
            <a:cxnLst/>
            <a:rect r="r" b="b" t="t" l="l"/>
            <a:pathLst>
              <a:path h="821300" w="948110">
                <a:moveTo>
                  <a:pt x="0" y="0"/>
                </a:moveTo>
                <a:lnTo>
                  <a:pt x="948110" y="0"/>
                </a:lnTo>
                <a:lnTo>
                  <a:pt x="948110" y="821301"/>
                </a:lnTo>
                <a:lnTo>
                  <a:pt x="0" y="821301"/>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49" id="49"/>
          <p:cNvSpPr/>
          <p:nvPr/>
        </p:nvSpPr>
        <p:spPr>
          <a:xfrm flipH="false" flipV="false" rot="0">
            <a:off x="12336935" y="6303337"/>
            <a:ext cx="870279" cy="870279"/>
          </a:xfrm>
          <a:custGeom>
            <a:avLst/>
            <a:gdLst/>
            <a:ahLst/>
            <a:cxnLst/>
            <a:rect r="r" b="b" t="t" l="l"/>
            <a:pathLst>
              <a:path h="870279" w="870279">
                <a:moveTo>
                  <a:pt x="0" y="0"/>
                </a:moveTo>
                <a:lnTo>
                  <a:pt x="870278" y="0"/>
                </a:lnTo>
                <a:lnTo>
                  <a:pt x="870278" y="870279"/>
                </a:lnTo>
                <a:lnTo>
                  <a:pt x="0" y="87027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50" id="50"/>
          <p:cNvSpPr txBox="true"/>
          <p:nvPr/>
        </p:nvSpPr>
        <p:spPr>
          <a:xfrm rot="0">
            <a:off x="841515" y="4045836"/>
            <a:ext cx="2593897" cy="1177800"/>
          </a:xfrm>
          <a:prstGeom prst="rect">
            <a:avLst/>
          </a:prstGeom>
        </p:spPr>
        <p:txBody>
          <a:bodyPr anchor="t" rtlCol="false" tIns="0" lIns="0" bIns="0" rIns="0">
            <a:spAutoFit/>
          </a:bodyPr>
          <a:lstStyle/>
          <a:p>
            <a:pPr algn="ctr" marL="0" indent="0" lvl="0">
              <a:lnSpc>
                <a:spcPts val="1890"/>
              </a:lnSpc>
            </a:pPr>
            <a:r>
              <a:rPr lang="en-US" sz="1303">
                <a:solidFill>
                  <a:srgbClr val="343432"/>
                </a:solidFill>
                <a:latin typeface="Montserrat Classic"/>
                <a:ea typeface="Montserrat Classic"/>
                <a:cs typeface="Montserrat Classic"/>
                <a:sym typeface="Montserrat Classic"/>
              </a:rPr>
              <a:t>Brief overview of the presentation's objectives, sets the context for the discussion, and outlines what will be covered.</a:t>
            </a:r>
          </a:p>
        </p:txBody>
      </p:sp>
      <p:sp>
        <p:nvSpPr>
          <p:cNvPr name="TextBox 51" id="51"/>
          <p:cNvSpPr txBox="true"/>
          <p:nvPr/>
        </p:nvSpPr>
        <p:spPr>
          <a:xfrm rot="0">
            <a:off x="821925" y="3615698"/>
            <a:ext cx="2576624" cy="295788"/>
          </a:xfrm>
          <a:prstGeom prst="rect">
            <a:avLst/>
          </a:prstGeom>
        </p:spPr>
        <p:txBody>
          <a:bodyPr anchor="t" rtlCol="false" tIns="0" lIns="0" bIns="0" rIns="0">
            <a:spAutoFit/>
          </a:bodyPr>
          <a:lstStyle/>
          <a:p>
            <a:pPr algn="ctr" marL="0" indent="0" lvl="0">
              <a:lnSpc>
                <a:spcPts val="2335"/>
              </a:lnSpc>
              <a:spcBef>
                <a:spcPct val="0"/>
              </a:spcBef>
            </a:pPr>
            <a:r>
              <a:rPr lang="en-US" sz="1824">
                <a:solidFill>
                  <a:srgbClr val="343432"/>
                </a:solidFill>
                <a:latin typeface="Montserrat Classic"/>
                <a:ea typeface="Montserrat Classic"/>
                <a:cs typeface="Montserrat Classic"/>
                <a:sym typeface="Montserrat Classic"/>
              </a:rPr>
              <a:t>Introduction</a:t>
            </a:r>
          </a:p>
        </p:txBody>
      </p:sp>
      <p:sp>
        <p:nvSpPr>
          <p:cNvPr name="TextBox 52" id="52"/>
          <p:cNvSpPr txBox="true"/>
          <p:nvPr/>
        </p:nvSpPr>
        <p:spPr>
          <a:xfrm rot="0">
            <a:off x="4219779" y="4026786"/>
            <a:ext cx="2599950" cy="1529403"/>
          </a:xfrm>
          <a:prstGeom prst="rect">
            <a:avLst/>
          </a:prstGeom>
        </p:spPr>
        <p:txBody>
          <a:bodyPr anchor="t" rtlCol="false" tIns="0" lIns="0" bIns="0" rIns="0">
            <a:spAutoFit/>
          </a:bodyPr>
          <a:lstStyle/>
          <a:p>
            <a:pPr algn="ctr" marL="0" indent="0" lvl="0">
              <a:lnSpc>
                <a:spcPts val="2047"/>
              </a:lnSpc>
            </a:pPr>
            <a:r>
              <a:rPr lang="en-US" sz="1303">
                <a:solidFill>
                  <a:srgbClr val="343432"/>
                </a:solidFill>
                <a:latin typeface="Montserrat Classic"/>
                <a:ea typeface="Montserrat Classic"/>
                <a:cs typeface="Montserrat Classic"/>
                <a:sym typeface="Montserrat Classic"/>
              </a:rPr>
              <a:t>Meet the team driving the Aero.net Telecom Management System project, showcasing our expertise and roles in delivering innovative telecom solutions.</a:t>
            </a:r>
          </a:p>
        </p:txBody>
      </p:sp>
      <p:sp>
        <p:nvSpPr>
          <p:cNvPr name="TextBox 53" id="53"/>
          <p:cNvSpPr txBox="true"/>
          <p:nvPr/>
        </p:nvSpPr>
        <p:spPr>
          <a:xfrm rot="0">
            <a:off x="4452475" y="3615698"/>
            <a:ext cx="2134558" cy="295788"/>
          </a:xfrm>
          <a:prstGeom prst="rect">
            <a:avLst/>
          </a:prstGeom>
        </p:spPr>
        <p:txBody>
          <a:bodyPr anchor="t" rtlCol="false" tIns="0" lIns="0" bIns="0" rIns="0">
            <a:spAutoFit/>
          </a:bodyPr>
          <a:lstStyle/>
          <a:p>
            <a:pPr algn="ctr" marL="0" indent="0" lvl="0">
              <a:lnSpc>
                <a:spcPts val="2335"/>
              </a:lnSpc>
              <a:spcBef>
                <a:spcPct val="0"/>
              </a:spcBef>
            </a:pPr>
            <a:r>
              <a:rPr lang="en-US" sz="1824">
                <a:solidFill>
                  <a:srgbClr val="343432"/>
                </a:solidFill>
                <a:latin typeface="Montserrat Classic"/>
                <a:ea typeface="Montserrat Classic"/>
                <a:cs typeface="Montserrat Classic"/>
                <a:sym typeface="Montserrat Classic"/>
              </a:rPr>
              <a:t>Our Team</a:t>
            </a:r>
          </a:p>
        </p:txBody>
      </p:sp>
      <p:sp>
        <p:nvSpPr>
          <p:cNvPr name="TextBox 54" id="54"/>
          <p:cNvSpPr txBox="true"/>
          <p:nvPr/>
        </p:nvSpPr>
        <p:spPr>
          <a:xfrm rot="0">
            <a:off x="3307745" y="154094"/>
            <a:ext cx="11294937" cy="871799"/>
          </a:xfrm>
          <a:prstGeom prst="rect">
            <a:avLst/>
          </a:prstGeom>
        </p:spPr>
        <p:txBody>
          <a:bodyPr anchor="t" rtlCol="false" tIns="0" lIns="0" bIns="0" rIns="0">
            <a:spAutoFit/>
          </a:bodyPr>
          <a:lstStyle/>
          <a:p>
            <a:pPr algn="ctr" marL="0" indent="0" lvl="0">
              <a:lnSpc>
                <a:spcPts val="7073"/>
              </a:lnSpc>
            </a:pPr>
            <a:r>
              <a:rPr lang="en-US" b="true" sz="5052" spc="308">
                <a:solidFill>
                  <a:srgbClr val="343432"/>
                </a:solidFill>
                <a:latin typeface="Montserrat Classic Bold"/>
                <a:ea typeface="Montserrat Classic Bold"/>
                <a:cs typeface="Montserrat Classic Bold"/>
                <a:sym typeface="Montserrat Classic Bold"/>
              </a:rPr>
              <a:t>AGENDA</a:t>
            </a:r>
          </a:p>
        </p:txBody>
      </p:sp>
      <p:sp>
        <p:nvSpPr>
          <p:cNvPr name="TextBox 55" id="55"/>
          <p:cNvSpPr txBox="true"/>
          <p:nvPr/>
        </p:nvSpPr>
        <p:spPr>
          <a:xfrm rot="0">
            <a:off x="7603414" y="4189533"/>
            <a:ext cx="2650975" cy="1529403"/>
          </a:xfrm>
          <a:prstGeom prst="rect">
            <a:avLst/>
          </a:prstGeom>
        </p:spPr>
        <p:txBody>
          <a:bodyPr anchor="t" rtlCol="false" tIns="0" lIns="0" bIns="0" rIns="0">
            <a:spAutoFit/>
          </a:bodyPr>
          <a:lstStyle/>
          <a:p>
            <a:pPr algn="ctr" marL="0" indent="0" lvl="0">
              <a:lnSpc>
                <a:spcPts val="2047"/>
              </a:lnSpc>
            </a:pPr>
            <a:r>
              <a:rPr lang="en-US" sz="1303">
                <a:solidFill>
                  <a:srgbClr val="343432"/>
                </a:solidFill>
                <a:latin typeface="Montserrat Classic"/>
                <a:ea typeface="Montserrat Classic"/>
                <a:cs typeface="Montserrat Classic"/>
                <a:sym typeface="Montserrat Classic"/>
              </a:rPr>
              <a:t>Identifying the key inefficiencies and challenges in managing customer profiles, plan details, and call records within the current telecom system.</a:t>
            </a:r>
          </a:p>
        </p:txBody>
      </p:sp>
      <p:sp>
        <p:nvSpPr>
          <p:cNvPr name="TextBox 56" id="56"/>
          <p:cNvSpPr txBox="true"/>
          <p:nvPr/>
        </p:nvSpPr>
        <p:spPr>
          <a:xfrm rot="0">
            <a:off x="7188597" y="3615698"/>
            <a:ext cx="3480608" cy="562314"/>
          </a:xfrm>
          <a:prstGeom prst="rect">
            <a:avLst/>
          </a:prstGeom>
        </p:spPr>
        <p:txBody>
          <a:bodyPr anchor="t" rtlCol="false" tIns="0" lIns="0" bIns="0" rIns="0">
            <a:spAutoFit/>
          </a:bodyPr>
          <a:lstStyle/>
          <a:p>
            <a:pPr algn="ctr">
              <a:lnSpc>
                <a:spcPts val="2217"/>
              </a:lnSpc>
            </a:pPr>
            <a:r>
              <a:rPr lang="en-US" sz="1732">
                <a:solidFill>
                  <a:srgbClr val="343432"/>
                </a:solidFill>
                <a:latin typeface="Montserrat Classic"/>
                <a:ea typeface="Montserrat Classic"/>
                <a:cs typeface="Montserrat Classic"/>
                <a:sym typeface="Montserrat Classic"/>
              </a:rPr>
              <a:t>Problem Statement</a:t>
            </a:r>
          </a:p>
          <a:p>
            <a:pPr algn="ctr" marL="0" indent="0" lvl="0">
              <a:lnSpc>
                <a:spcPts val="2217"/>
              </a:lnSpc>
              <a:spcBef>
                <a:spcPct val="0"/>
              </a:spcBef>
            </a:pPr>
            <a:r>
              <a:rPr lang="en-US" sz="1732">
                <a:solidFill>
                  <a:srgbClr val="343432"/>
                </a:solidFill>
                <a:latin typeface="Montserrat Classic"/>
                <a:ea typeface="Montserrat Classic"/>
                <a:cs typeface="Montserrat Classic"/>
                <a:sym typeface="Montserrat Classic"/>
              </a:rPr>
              <a:t> &amp; Solution</a:t>
            </a:r>
          </a:p>
        </p:txBody>
      </p:sp>
      <p:sp>
        <p:nvSpPr>
          <p:cNvPr name="TextBox 57" id="57"/>
          <p:cNvSpPr txBox="true"/>
          <p:nvPr/>
        </p:nvSpPr>
        <p:spPr>
          <a:xfrm rot="0">
            <a:off x="11003123" y="4026786"/>
            <a:ext cx="2650975" cy="1529403"/>
          </a:xfrm>
          <a:prstGeom prst="rect">
            <a:avLst/>
          </a:prstGeom>
        </p:spPr>
        <p:txBody>
          <a:bodyPr anchor="t" rtlCol="false" tIns="0" lIns="0" bIns="0" rIns="0">
            <a:spAutoFit/>
          </a:bodyPr>
          <a:lstStyle/>
          <a:p>
            <a:pPr algn="ctr" marL="0" indent="0" lvl="0">
              <a:lnSpc>
                <a:spcPts val="2047"/>
              </a:lnSpc>
            </a:pPr>
            <a:r>
              <a:rPr lang="en-US" sz="1303">
                <a:solidFill>
                  <a:srgbClr val="343432"/>
                </a:solidFill>
                <a:latin typeface="Montserrat Classic"/>
                <a:ea typeface="Montserrat Classic"/>
                <a:cs typeface="Montserrat Classic"/>
                <a:sym typeface="Montserrat Classic"/>
              </a:rPr>
              <a:t>Highlighting the main functionalities of the Aero.net Telecom Management System, including customer management, plan handling, and call details tracking.</a:t>
            </a:r>
          </a:p>
        </p:txBody>
      </p:sp>
      <p:sp>
        <p:nvSpPr>
          <p:cNvPr name="TextBox 58" id="58"/>
          <p:cNvSpPr txBox="true"/>
          <p:nvPr/>
        </p:nvSpPr>
        <p:spPr>
          <a:xfrm rot="0">
            <a:off x="11003123" y="3615698"/>
            <a:ext cx="2650975" cy="295788"/>
          </a:xfrm>
          <a:prstGeom prst="rect">
            <a:avLst/>
          </a:prstGeom>
        </p:spPr>
        <p:txBody>
          <a:bodyPr anchor="t" rtlCol="false" tIns="0" lIns="0" bIns="0" rIns="0">
            <a:spAutoFit/>
          </a:bodyPr>
          <a:lstStyle/>
          <a:p>
            <a:pPr algn="ctr" marL="0" indent="0" lvl="0">
              <a:lnSpc>
                <a:spcPts val="2335"/>
              </a:lnSpc>
              <a:spcBef>
                <a:spcPct val="0"/>
              </a:spcBef>
            </a:pPr>
            <a:r>
              <a:rPr lang="en-US" sz="1824">
                <a:solidFill>
                  <a:srgbClr val="343432"/>
                </a:solidFill>
                <a:latin typeface="Montserrat Classic"/>
                <a:ea typeface="Montserrat Classic"/>
                <a:cs typeface="Montserrat Classic"/>
                <a:sym typeface="Montserrat Classic"/>
              </a:rPr>
              <a:t>Key Feature</a:t>
            </a:r>
          </a:p>
        </p:txBody>
      </p:sp>
      <p:sp>
        <p:nvSpPr>
          <p:cNvPr name="TextBox 59" id="59"/>
          <p:cNvSpPr txBox="true"/>
          <p:nvPr/>
        </p:nvSpPr>
        <p:spPr>
          <a:xfrm rot="0">
            <a:off x="14402175" y="4026786"/>
            <a:ext cx="2650975" cy="1272228"/>
          </a:xfrm>
          <a:prstGeom prst="rect">
            <a:avLst/>
          </a:prstGeom>
        </p:spPr>
        <p:txBody>
          <a:bodyPr anchor="t" rtlCol="false" tIns="0" lIns="0" bIns="0" rIns="0">
            <a:spAutoFit/>
          </a:bodyPr>
          <a:lstStyle/>
          <a:p>
            <a:pPr algn="ctr" marL="0" indent="0" lvl="0">
              <a:lnSpc>
                <a:spcPts val="2047"/>
              </a:lnSpc>
            </a:pPr>
            <a:r>
              <a:rPr lang="en-US" sz="1303">
                <a:solidFill>
                  <a:srgbClr val="343432"/>
                </a:solidFill>
                <a:latin typeface="Montserrat Classic"/>
                <a:ea typeface="Montserrat Classic"/>
                <a:cs typeface="Montserrat Classic"/>
                <a:sym typeface="Montserrat Classic"/>
              </a:rPr>
              <a:t>A prioritized list of tasks and features to be developed for the Aero.net Telecom Management System, detailing upcoming work and improvements.</a:t>
            </a:r>
          </a:p>
        </p:txBody>
      </p:sp>
      <p:sp>
        <p:nvSpPr>
          <p:cNvPr name="TextBox 60" id="60"/>
          <p:cNvSpPr txBox="true"/>
          <p:nvPr/>
        </p:nvSpPr>
        <p:spPr>
          <a:xfrm rot="0">
            <a:off x="3291990" y="1075015"/>
            <a:ext cx="11687372" cy="337979"/>
          </a:xfrm>
          <a:prstGeom prst="rect">
            <a:avLst/>
          </a:prstGeom>
        </p:spPr>
        <p:txBody>
          <a:bodyPr anchor="t" rtlCol="false" tIns="0" lIns="0" bIns="0" rIns="0">
            <a:spAutoFit/>
          </a:bodyPr>
          <a:lstStyle/>
          <a:p>
            <a:pPr algn="ctr">
              <a:lnSpc>
                <a:spcPts val="2896"/>
              </a:lnSpc>
              <a:spcBef>
                <a:spcPct val="0"/>
              </a:spcBef>
            </a:pPr>
            <a:r>
              <a:rPr lang="en-US" sz="2068">
                <a:solidFill>
                  <a:srgbClr val="343432"/>
                </a:solidFill>
                <a:latin typeface="Montserrat"/>
                <a:ea typeface="Montserrat"/>
                <a:cs typeface="Montserrat"/>
                <a:sym typeface="Montserrat"/>
              </a:rPr>
              <a:t> structured outline of topics and activities to be covered in this presentation.</a:t>
            </a:r>
          </a:p>
        </p:txBody>
      </p:sp>
      <p:sp>
        <p:nvSpPr>
          <p:cNvPr name="TextBox 61" id="61"/>
          <p:cNvSpPr txBox="true"/>
          <p:nvPr/>
        </p:nvSpPr>
        <p:spPr>
          <a:xfrm rot="0">
            <a:off x="4331472" y="7954695"/>
            <a:ext cx="2650975" cy="1272228"/>
          </a:xfrm>
          <a:prstGeom prst="rect">
            <a:avLst/>
          </a:prstGeom>
        </p:spPr>
        <p:txBody>
          <a:bodyPr anchor="t" rtlCol="false" tIns="0" lIns="0" bIns="0" rIns="0">
            <a:spAutoFit/>
          </a:bodyPr>
          <a:lstStyle/>
          <a:p>
            <a:pPr algn="ctr" marL="0" indent="0" lvl="0">
              <a:lnSpc>
                <a:spcPts val="2047"/>
              </a:lnSpc>
            </a:pPr>
            <a:r>
              <a:rPr lang="en-US" sz="1303">
                <a:solidFill>
                  <a:srgbClr val="343432"/>
                </a:solidFill>
                <a:latin typeface="Montserrat Classic"/>
                <a:ea typeface="Montserrat Classic"/>
                <a:cs typeface="Montserrat Classic"/>
                <a:sym typeface="Montserrat Classic"/>
              </a:rPr>
              <a:t>A sample of the code used in the Aero.net Telecom Management System to illustrate key functionalities or implementations.</a:t>
            </a:r>
          </a:p>
        </p:txBody>
      </p:sp>
      <p:sp>
        <p:nvSpPr>
          <p:cNvPr name="TextBox 62" id="62"/>
          <p:cNvSpPr txBox="true"/>
          <p:nvPr/>
        </p:nvSpPr>
        <p:spPr>
          <a:xfrm rot="0">
            <a:off x="14460323" y="3532169"/>
            <a:ext cx="2650975" cy="295788"/>
          </a:xfrm>
          <a:prstGeom prst="rect">
            <a:avLst/>
          </a:prstGeom>
        </p:spPr>
        <p:txBody>
          <a:bodyPr anchor="t" rtlCol="false" tIns="0" lIns="0" bIns="0" rIns="0">
            <a:spAutoFit/>
          </a:bodyPr>
          <a:lstStyle/>
          <a:p>
            <a:pPr algn="ctr" marL="0" indent="0" lvl="0">
              <a:lnSpc>
                <a:spcPts val="2335"/>
              </a:lnSpc>
              <a:spcBef>
                <a:spcPct val="0"/>
              </a:spcBef>
            </a:pPr>
            <a:r>
              <a:rPr lang="en-US" sz="1824">
                <a:solidFill>
                  <a:srgbClr val="343432"/>
                </a:solidFill>
                <a:latin typeface="Montserrat Classic"/>
                <a:ea typeface="Montserrat Classic"/>
                <a:cs typeface="Montserrat Classic"/>
                <a:sym typeface="Montserrat Classic"/>
              </a:rPr>
              <a:t>Product Backlog</a:t>
            </a:r>
          </a:p>
        </p:txBody>
      </p:sp>
      <p:sp>
        <p:nvSpPr>
          <p:cNvPr name="TextBox 63" id="63"/>
          <p:cNvSpPr txBox="true"/>
          <p:nvPr/>
        </p:nvSpPr>
        <p:spPr>
          <a:xfrm rot="0">
            <a:off x="4222124" y="7543607"/>
            <a:ext cx="2650975" cy="295788"/>
          </a:xfrm>
          <a:prstGeom prst="rect">
            <a:avLst/>
          </a:prstGeom>
        </p:spPr>
        <p:txBody>
          <a:bodyPr anchor="t" rtlCol="false" tIns="0" lIns="0" bIns="0" rIns="0">
            <a:spAutoFit/>
          </a:bodyPr>
          <a:lstStyle/>
          <a:p>
            <a:pPr algn="ctr" marL="0" indent="0" lvl="0">
              <a:lnSpc>
                <a:spcPts val="2335"/>
              </a:lnSpc>
              <a:spcBef>
                <a:spcPct val="0"/>
              </a:spcBef>
            </a:pPr>
            <a:r>
              <a:rPr lang="en-US" sz="1824">
                <a:solidFill>
                  <a:srgbClr val="343432"/>
                </a:solidFill>
                <a:latin typeface="Montserrat Classic"/>
                <a:ea typeface="Montserrat Classic"/>
                <a:cs typeface="Montserrat Classic"/>
                <a:sym typeface="Montserrat Classic"/>
              </a:rPr>
              <a:t>Code Snippet</a:t>
            </a:r>
          </a:p>
        </p:txBody>
      </p:sp>
      <p:sp>
        <p:nvSpPr>
          <p:cNvPr name="TextBox 64" id="64"/>
          <p:cNvSpPr txBox="true"/>
          <p:nvPr/>
        </p:nvSpPr>
        <p:spPr>
          <a:xfrm rot="0">
            <a:off x="7854349" y="7897545"/>
            <a:ext cx="2593897" cy="1177800"/>
          </a:xfrm>
          <a:prstGeom prst="rect">
            <a:avLst/>
          </a:prstGeom>
        </p:spPr>
        <p:txBody>
          <a:bodyPr anchor="t" rtlCol="false" tIns="0" lIns="0" bIns="0" rIns="0">
            <a:spAutoFit/>
          </a:bodyPr>
          <a:lstStyle/>
          <a:p>
            <a:pPr algn="ctr" marL="0" indent="0" lvl="0">
              <a:lnSpc>
                <a:spcPts val="1890"/>
              </a:lnSpc>
            </a:pPr>
            <a:r>
              <a:rPr lang="en-US" sz="1303">
                <a:solidFill>
                  <a:srgbClr val="343432"/>
                </a:solidFill>
                <a:latin typeface="Montserrat Classic"/>
                <a:ea typeface="Montserrat Classic"/>
                <a:cs typeface="Montserrat Classic"/>
                <a:sym typeface="Montserrat Classic"/>
              </a:rPr>
              <a:t>Demonstrating the results and data produced by the Aero.net Telecom Management System, showcasing its functionality and performance.</a:t>
            </a:r>
          </a:p>
        </p:txBody>
      </p:sp>
      <p:sp>
        <p:nvSpPr>
          <p:cNvPr name="TextBox 65" id="65"/>
          <p:cNvSpPr txBox="true"/>
          <p:nvPr/>
        </p:nvSpPr>
        <p:spPr>
          <a:xfrm rot="0">
            <a:off x="7871622" y="7467407"/>
            <a:ext cx="2576624" cy="295788"/>
          </a:xfrm>
          <a:prstGeom prst="rect">
            <a:avLst/>
          </a:prstGeom>
        </p:spPr>
        <p:txBody>
          <a:bodyPr anchor="t" rtlCol="false" tIns="0" lIns="0" bIns="0" rIns="0">
            <a:spAutoFit/>
          </a:bodyPr>
          <a:lstStyle/>
          <a:p>
            <a:pPr algn="ctr" marL="0" indent="0" lvl="0">
              <a:lnSpc>
                <a:spcPts val="2335"/>
              </a:lnSpc>
              <a:spcBef>
                <a:spcPct val="0"/>
              </a:spcBef>
            </a:pPr>
            <a:r>
              <a:rPr lang="en-US" sz="1824">
                <a:solidFill>
                  <a:srgbClr val="343432"/>
                </a:solidFill>
                <a:latin typeface="Montserrat Classic"/>
                <a:ea typeface="Montserrat Classic"/>
                <a:cs typeface="Montserrat Classic"/>
                <a:sym typeface="Montserrat Classic"/>
              </a:rPr>
              <a:t>OutPut</a:t>
            </a:r>
          </a:p>
        </p:txBody>
      </p:sp>
      <p:sp>
        <p:nvSpPr>
          <p:cNvPr name="TextBox 66" id="66"/>
          <p:cNvSpPr txBox="true"/>
          <p:nvPr/>
        </p:nvSpPr>
        <p:spPr>
          <a:xfrm rot="0">
            <a:off x="11444899" y="8030895"/>
            <a:ext cx="2599950" cy="1272228"/>
          </a:xfrm>
          <a:prstGeom prst="rect">
            <a:avLst/>
          </a:prstGeom>
        </p:spPr>
        <p:txBody>
          <a:bodyPr anchor="t" rtlCol="false" tIns="0" lIns="0" bIns="0" rIns="0">
            <a:spAutoFit/>
          </a:bodyPr>
          <a:lstStyle/>
          <a:p>
            <a:pPr algn="ctr" marL="0" indent="0" lvl="0">
              <a:lnSpc>
                <a:spcPts val="2047"/>
              </a:lnSpc>
            </a:pPr>
            <a:r>
              <a:rPr lang="en-US" sz="1303">
                <a:solidFill>
                  <a:srgbClr val="343432"/>
                </a:solidFill>
                <a:latin typeface="Montserrat Classic"/>
                <a:ea typeface="Montserrat Classic"/>
                <a:cs typeface="Montserrat Classic"/>
                <a:sym typeface="Montserrat Classic"/>
              </a:rPr>
              <a:t>Outlining planned improvements for the Aero.net Telecom Management System and summarizing the project's impact and next steps.</a:t>
            </a:r>
          </a:p>
        </p:txBody>
      </p:sp>
      <p:sp>
        <p:nvSpPr>
          <p:cNvPr name="TextBox 67" id="67"/>
          <p:cNvSpPr txBox="true"/>
          <p:nvPr/>
        </p:nvSpPr>
        <p:spPr>
          <a:xfrm rot="0">
            <a:off x="11452942" y="7439211"/>
            <a:ext cx="2591907" cy="591063"/>
          </a:xfrm>
          <a:prstGeom prst="rect">
            <a:avLst/>
          </a:prstGeom>
        </p:spPr>
        <p:txBody>
          <a:bodyPr anchor="t" rtlCol="false" tIns="0" lIns="0" bIns="0" rIns="0">
            <a:spAutoFit/>
          </a:bodyPr>
          <a:lstStyle/>
          <a:p>
            <a:pPr algn="ctr" marL="0" indent="0" lvl="0">
              <a:lnSpc>
                <a:spcPts val="2335"/>
              </a:lnSpc>
              <a:spcBef>
                <a:spcPct val="0"/>
              </a:spcBef>
            </a:pPr>
            <a:r>
              <a:rPr lang="en-US" sz="1824">
                <a:solidFill>
                  <a:srgbClr val="343432"/>
                </a:solidFill>
                <a:latin typeface="Montserrat Classic"/>
                <a:ea typeface="Montserrat Classic"/>
                <a:cs typeface="Montserrat Classic"/>
                <a:sym typeface="Montserrat Classic"/>
              </a:rPr>
              <a:t>Future Enhancement &amp; 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5680745" y="8967707"/>
            <a:ext cx="11458186" cy="882709"/>
          </a:xfrm>
          <a:custGeom>
            <a:avLst/>
            <a:gdLst/>
            <a:ahLst/>
            <a:cxnLst/>
            <a:rect r="r" b="b" t="t" l="l"/>
            <a:pathLst>
              <a:path h="882709" w="11458186">
                <a:moveTo>
                  <a:pt x="0" y="0"/>
                </a:moveTo>
                <a:lnTo>
                  <a:pt x="11458187" y="0"/>
                </a:lnTo>
                <a:lnTo>
                  <a:pt x="11458187" y="882709"/>
                </a:lnTo>
                <a:lnTo>
                  <a:pt x="0" y="882709"/>
                </a:lnTo>
                <a:lnTo>
                  <a:pt x="0" y="0"/>
                </a:lnTo>
                <a:close/>
              </a:path>
            </a:pathLst>
          </a:custGeom>
          <a:blipFill>
            <a:blip r:embed="rId2">
              <a:alphaModFix amt="72000"/>
            </a:blip>
            <a:stretch>
              <a:fillRect l="-1762" t="0" r="-1762" b="-286352"/>
            </a:stretch>
          </a:blipFill>
        </p:spPr>
      </p:sp>
      <p:grpSp>
        <p:nvGrpSpPr>
          <p:cNvPr name="Group 3" id="3"/>
          <p:cNvGrpSpPr/>
          <p:nvPr/>
        </p:nvGrpSpPr>
        <p:grpSpPr>
          <a:xfrm rot="0">
            <a:off x="5560377" y="3267283"/>
            <a:ext cx="11698923" cy="5991017"/>
            <a:chOff x="0" y="0"/>
            <a:chExt cx="2507907" cy="1284299"/>
          </a:xfrm>
        </p:grpSpPr>
        <p:sp>
          <p:nvSpPr>
            <p:cNvPr name="Freeform 4" id="4"/>
            <p:cNvSpPr/>
            <p:nvPr/>
          </p:nvSpPr>
          <p:spPr>
            <a:xfrm flipH="false" flipV="false" rot="0">
              <a:off x="0" y="0"/>
              <a:ext cx="2507907" cy="1284299"/>
            </a:xfrm>
            <a:custGeom>
              <a:avLst/>
              <a:gdLst/>
              <a:ahLst/>
              <a:cxnLst/>
              <a:rect r="r" b="b" t="t" l="l"/>
              <a:pathLst>
                <a:path h="1284299" w="2507907">
                  <a:moveTo>
                    <a:pt x="21176" y="0"/>
                  </a:moveTo>
                  <a:lnTo>
                    <a:pt x="2486730" y="0"/>
                  </a:lnTo>
                  <a:cubicBezTo>
                    <a:pt x="2492347" y="0"/>
                    <a:pt x="2497733" y="2231"/>
                    <a:pt x="2501704" y="6202"/>
                  </a:cubicBezTo>
                  <a:cubicBezTo>
                    <a:pt x="2505676" y="10174"/>
                    <a:pt x="2507907" y="15560"/>
                    <a:pt x="2507907" y="21176"/>
                  </a:cubicBezTo>
                  <a:lnTo>
                    <a:pt x="2507907" y="1263122"/>
                  </a:lnTo>
                  <a:cubicBezTo>
                    <a:pt x="2507907" y="1274818"/>
                    <a:pt x="2498426" y="1284299"/>
                    <a:pt x="2486730" y="1284299"/>
                  </a:cubicBezTo>
                  <a:lnTo>
                    <a:pt x="21176" y="1284299"/>
                  </a:lnTo>
                  <a:cubicBezTo>
                    <a:pt x="9481" y="1284299"/>
                    <a:pt x="0" y="1274818"/>
                    <a:pt x="0" y="1263122"/>
                  </a:cubicBezTo>
                  <a:lnTo>
                    <a:pt x="0" y="21176"/>
                  </a:lnTo>
                  <a:cubicBezTo>
                    <a:pt x="0" y="9481"/>
                    <a:pt x="9481" y="0"/>
                    <a:pt x="21176" y="0"/>
                  </a:cubicBezTo>
                  <a:close/>
                </a:path>
              </a:pathLst>
            </a:custGeom>
            <a:solidFill>
              <a:srgbClr val="F8F8F8"/>
            </a:solidFill>
            <a:ln w="104775" cap="rnd">
              <a:solidFill>
                <a:srgbClr val="FF8379"/>
              </a:solidFill>
              <a:prstDash val="solid"/>
              <a:round/>
            </a:ln>
          </p:spPr>
        </p:sp>
        <p:sp>
          <p:nvSpPr>
            <p:cNvPr name="TextBox 5" id="5"/>
            <p:cNvSpPr txBox="true"/>
            <p:nvPr/>
          </p:nvSpPr>
          <p:spPr>
            <a:xfrm>
              <a:off x="0" y="-38100"/>
              <a:ext cx="2507907" cy="1322399"/>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6" id="6"/>
          <p:cNvSpPr txBox="true"/>
          <p:nvPr/>
        </p:nvSpPr>
        <p:spPr>
          <a:xfrm rot="0">
            <a:off x="6018480" y="3854237"/>
            <a:ext cx="10763668" cy="4340860"/>
          </a:xfrm>
          <a:prstGeom prst="rect">
            <a:avLst/>
          </a:prstGeom>
        </p:spPr>
        <p:txBody>
          <a:bodyPr anchor="t" rtlCol="false" tIns="0" lIns="0" bIns="0" rIns="0">
            <a:spAutoFit/>
          </a:bodyPr>
          <a:lstStyle/>
          <a:p>
            <a:pPr algn="just">
              <a:lnSpc>
                <a:spcPts val="4340"/>
              </a:lnSpc>
            </a:pPr>
            <a:r>
              <a:rPr lang="en-US" sz="3100">
                <a:solidFill>
                  <a:srgbClr val="343432"/>
                </a:solidFill>
                <a:latin typeface="Arimo"/>
                <a:ea typeface="Arimo"/>
                <a:cs typeface="Arimo"/>
                <a:sym typeface="Arimo"/>
              </a:rPr>
              <a:t>The Aero.net Telecom Management System is a Spring Boot application designed to streamline the management of customer profiles, telecom plans, and call details. Utilizing SQL for reliable data storage and Swagger for API documentation, this project enhances operational efficiency and improves customer service by providing a centralized, user-friendly platform for managing and accessing essential telecom data.</a:t>
            </a:r>
          </a:p>
        </p:txBody>
      </p:sp>
      <p:sp>
        <p:nvSpPr>
          <p:cNvPr name="Freeform 7" id="7"/>
          <p:cNvSpPr/>
          <p:nvPr/>
        </p:nvSpPr>
        <p:spPr>
          <a:xfrm flipH="false" flipV="false" rot="0">
            <a:off x="4316278" y="5497102"/>
            <a:ext cx="1567266" cy="1567266"/>
          </a:xfrm>
          <a:custGeom>
            <a:avLst/>
            <a:gdLst/>
            <a:ahLst/>
            <a:cxnLst/>
            <a:rect r="r" b="b" t="t" l="l"/>
            <a:pathLst>
              <a:path h="1567266" w="1567266">
                <a:moveTo>
                  <a:pt x="0" y="0"/>
                </a:moveTo>
                <a:lnTo>
                  <a:pt x="1567266" y="0"/>
                </a:lnTo>
                <a:lnTo>
                  <a:pt x="1567266" y="1567266"/>
                </a:lnTo>
                <a:lnTo>
                  <a:pt x="0" y="15672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0">
            <a:off x="529136" y="3841736"/>
            <a:ext cx="4861016" cy="6445264"/>
          </a:xfrm>
          <a:custGeom>
            <a:avLst/>
            <a:gdLst/>
            <a:ahLst/>
            <a:cxnLst/>
            <a:rect r="r" b="b" t="t" l="l"/>
            <a:pathLst>
              <a:path h="6445264" w="4861016">
                <a:moveTo>
                  <a:pt x="4861016" y="0"/>
                </a:moveTo>
                <a:lnTo>
                  <a:pt x="0" y="0"/>
                </a:lnTo>
                <a:lnTo>
                  <a:pt x="0" y="6445264"/>
                </a:lnTo>
                <a:lnTo>
                  <a:pt x="4861016" y="6445264"/>
                </a:lnTo>
                <a:lnTo>
                  <a:pt x="4861016" y="0"/>
                </a:lnTo>
                <a:close/>
              </a:path>
            </a:pathLst>
          </a:custGeom>
          <a:blipFill>
            <a:blip r:embed="rId5"/>
            <a:stretch>
              <a:fillRect l="-737" t="-232" r="0" b="-232"/>
            </a:stretch>
          </a:blipFill>
        </p:spPr>
      </p:sp>
      <p:sp>
        <p:nvSpPr>
          <p:cNvPr name="TextBox 9" id="9"/>
          <p:cNvSpPr txBox="true"/>
          <p:nvPr/>
        </p:nvSpPr>
        <p:spPr>
          <a:xfrm rot="0">
            <a:off x="3496531" y="378357"/>
            <a:ext cx="11294937" cy="871799"/>
          </a:xfrm>
          <a:prstGeom prst="rect">
            <a:avLst/>
          </a:prstGeom>
        </p:spPr>
        <p:txBody>
          <a:bodyPr anchor="t" rtlCol="false" tIns="0" lIns="0" bIns="0" rIns="0">
            <a:spAutoFit/>
          </a:bodyPr>
          <a:lstStyle/>
          <a:p>
            <a:pPr algn="ctr" marL="0" indent="0" lvl="0">
              <a:lnSpc>
                <a:spcPts val="7073"/>
              </a:lnSpc>
              <a:spcBef>
                <a:spcPct val="0"/>
              </a:spcBef>
            </a:pPr>
            <a:r>
              <a:rPr lang="en-US" b="true" sz="5052" spc="308">
                <a:solidFill>
                  <a:srgbClr val="343432"/>
                </a:solidFill>
                <a:latin typeface="Montserrat Classic Bold"/>
                <a:ea typeface="Montserrat Classic Bold"/>
                <a:cs typeface="Montserrat Classic Bold"/>
                <a:sym typeface="Montserrat Classic Bold"/>
              </a:rPr>
              <a:t>INTRODUCTION</a:t>
            </a:r>
          </a:p>
        </p:txBody>
      </p:sp>
      <p:sp>
        <p:nvSpPr>
          <p:cNvPr name="TextBox 10" id="10"/>
          <p:cNvSpPr txBox="true"/>
          <p:nvPr/>
        </p:nvSpPr>
        <p:spPr>
          <a:xfrm rot="0">
            <a:off x="3864920" y="1318970"/>
            <a:ext cx="10558160" cy="699929"/>
          </a:xfrm>
          <a:prstGeom prst="rect">
            <a:avLst/>
          </a:prstGeom>
        </p:spPr>
        <p:txBody>
          <a:bodyPr anchor="t" rtlCol="false" tIns="0" lIns="0" bIns="0" rIns="0">
            <a:spAutoFit/>
          </a:bodyPr>
          <a:lstStyle/>
          <a:p>
            <a:pPr algn="ctr">
              <a:lnSpc>
                <a:spcPts val="2896"/>
              </a:lnSpc>
              <a:spcBef>
                <a:spcPct val="0"/>
              </a:spcBef>
            </a:pPr>
            <a:r>
              <a:rPr lang="en-US" sz="2068">
                <a:solidFill>
                  <a:srgbClr val="343432"/>
                </a:solidFill>
                <a:latin typeface="Montserrat"/>
                <a:ea typeface="Montserrat"/>
                <a:cs typeface="Montserrat"/>
                <a:sym typeface="Montserrat"/>
              </a:rPr>
              <a:t>Brief overview of the presentation's objectives, sets the context for the discussion, and outlines what will be covered.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10800000">
            <a:off x="1743918" y="3096644"/>
            <a:ext cx="992281" cy="1373372"/>
            <a:chOff x="0" y="0"/>
            <a:chExt cx="587259" cy="812800"/>
          </a:xfrm>
        </p:grpSpPr>
        <p:sp>
          <p:nvSpPr>
            <p:cNvPr name="Freeform 3" id="3"/>
            <p:cNvSpPr/>
            <p:nvPr/>
          </p:nvSpPr>
          <p:spPr>
            <a:xfrm flipH="false" flipV="false" rot="0">
              <a:off x="0" y="0"/>
              <a:ext cx="587259" cy="812800"/>
            </a:xfrm>
            <a:custGeom>
              <a:avLst/>
              <a:gdLst/>
              <a:ahLst/>
              <a:cxnLst/>
              <a:rect r="r" b="b" t="t" l="l"/>
              <a:pathLst>
                <a:path h="812800" w="587259">
                  <a:moveTo>
                    <a:pt x="117032" y="0"/>
                  </a:moveTo>
                  <a:lnTo>
                    <a:pt x="470227" y="0"/>
                  </a:lnTo>
                  <a:cubicBezTo>
                    <a:pt x="501266" y="0"/>
                    <a:pt x="531034" y="12330"/>
                    <a:pt x="552981" y="34278"/>
                  </a:cubicBezTo>
                  <a:cubicBezTo>
                    <a:pt x="574929" y="56226"/>
                    <a:pt x="587259" y="85993"/>
                    <a:pt x="587259" y="117032"/>
                  </a:cubicBezTo>
                  <a:lnTo>
                    <a:pt x="587259" y="695768"/>
                  </a:lnTo>
                  <a:cubicBezTo>
                    <a:pt x="587259" y="726807"/>
                    <a:pt x="574929" y="756574"/>
                    <a:pt x="552981" y="778522"/>
                  </a:cubicBezTo>
                  <a:cubicBezTo>
                    <a:pt x="531034" y="800470"/>
                    <a:pt x="501266" y="812800"/>
                    <a:pt x="470227" y="812800"/>
                  </a:cubicBezTo>
                  <a:lnTo>
                    <a:pt x="117032" y="812800"/>
                  </a:lnTo>
                  <a:cubicBezTo>
                    <a:pt x="85993" y="812800"/>
                    <a:pt x="56226" y="800470"/>
                    <a:pt x="34278" y="778522"/>
                  </a:cubicBezTo>
                  <a:cubicBezTo>
                    <a:pt x="12330" y="756574"/>
                    <a:pt x="0" y="726807"/>
                    <a:pt x="0" y="695768"/>
                  </a:cubicBezTo>
                  <a:lnTo>
                    <a:pt x="0" y="117032"/>
                  </a:lnTo>
                  <a:cubicBezTo>
                    <a:pt x="0" y="85993"/>
                    <a:pt x="12330" y="56226"/>
                    <a:pt x="34278" y="34278"/>
                  </a:cubicBezTo>
                  <a:cubicBezTo>
                    <a:pt x="56226" y="12330"/>
                    <a:pt x="85993" y="0"/>
                    <a:pt x="117032" y="0"/>
                  </a:cubicBezTo>
                  <a:close/>
                </a:path>
              </a:pathLst>
            </a:custGeom>
            <a:solidFill>
              <a:srgbClr val="9397D8"/>
            </a:solidFill>
            <a:ln cap="sq">
              <a:noFill/>
              <a:prstDash val="solid"/>
              <a:miter/>
            </a:ln>
          </p:spPr>
        </p:sp>
        <p:sp>
          <p:nvSpPr>
            <p:cNvPr name="TextBox 4" id="4"/>
            <p:cNvSpPr txBox="true"/>
            <p:nvPr/>
          </p:nvSpPr>
          <p:spPr>
            <a:xfrm>
              <a:off x="0" y="-38100"/>
              <a:ext cx="587259" cy="8509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AutoShape 5" id="5"/>
          <p:cNvSpPr/>
          <p:nvPr/>
        </p:nvSpPr>
        <p:spPr>
          <a:xfrm flipH="true">
            <a:off x="2240059" y="6317616"/>
            <a:ext cx="0" cy="706605"/>
          </a:xfrm>
          <a:prstGeom prst="line">
            <a:avLst/>
          </a:prstGeom>
          <a:ln cap="rnd" w="66675">
            <a:solidFill>
              <a:srgbClr val="9397D8"/>
            </a:solidFill>
            <a:prstDash val="sysDot"/>
            <a:headEnd type="none" len="sm" w="sm"/>
            <a:tailEnd type="oval" len="lg" w="lg"/>
          </a:ln>
        </p:spPr>
      </p:sp>
      <p:sp>
        <p:nvSpPr>
          <p:cNvPr name="Freeform 6" id="6"/>
          <p:cNvSpPr/>
          <p:nvPr/>
        </p:nvSpPr>
        <p:spPr>
          <a:xfrm flipH="false" flipV="false" rot="0">
            <a:off x="896645" y="3783330"/>
            <a:ext cx="2633851" cy="2633851"/>
          </a:xfrm>
          <a:custGeom>
            <a:avLst/>
            <a:gdLst/>
            <a:ahLst/>
            <a:cxnLst/>
            <a:rect r="r" b="b" t="t" l="l"/>
            <a:pathLst>
              <a:path h="2633851" w="2633851">
                <a:moveTo>
                  <a:pt x="0" y="0"/>
                </a:moveTo>
                <a:lnTo>
                  <a:pt x="2633851" y="0"/>
                </a:lnTo>
                <a:lnTo>
                  <a:pt x="2633851" y="2633851"/>
                </a:lnTo>
                <a:lnTo>
                  <a:pt x="0" y="26338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rnd">
            <a:noFill/>
            <a:prstDash val="solid"/>
            <a:round/>
          </a:ln>
        </p:spPr>
      </p:sp>
      <p:grpSp>
        <p:nvGrpSpPr>
          <p:cNvPr name="Group 7" id="7"/>
          <p:cNvGrpSpPr/>
          <p:nvPr/>
        </p:nvGrpSpPr>
        <p:grpSpPr>
          <a:xfrm rot="0">
            <a:off x="1135893" y="4022578"/>
            <a:ext cx="2155356" cy="21553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a:no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0" id="10"/>
          <p:cNvGrpSpPr/>
          <p:nvPr/>
        </p:nvGrpSpPr>
        <p:grpSpPr>
          <a:xfrm rot="-10800000">
            <a:off x="5507715" y="3096644"/>
            <a:ext cx="1011708" cy="1400260"/>
            <a:chOff x="0" y="0"/>
            <a:chExt cx="587259" cy="812800"/>
          </a:xfrm>
        </p:grpSpPr>
        <p:sp>
          <p:nvSpPr>
            <p:cNvPr name="Freeform 11" id="11"/>
            <p:cNvSpPr/>
            <p:nvPr/>
          </p:nvSpPr>
          <p:spPr>
            <a:xfrm flipH="false" flipV="false" rot="0">
              <a:off x="0" y="0"/>
              <a:ext cx="587259" cy="812800"/>
            </a:xfrm>
            <a:custGeom>
              <a:avLst/>
              <a:gdLst/>
              <a:ahLst/>
              <a:cxnLst/>
              <a:rect r="r" b="b" t="t" l="l"/>
              <a:pathLst>
                <a:path h="812800" w="587259">
                  <a:moveTo>
                    <a:pt x="114785" y="0"/>
                  </a:moveTo>
                  <a:lnTo>
                    <a:pt x="472474" y="0"/>
                  </a:lnTo>
                  <a:cubicBezTo>
                    <a:pt x="502917" y="0"/>
                    <a:pt x="532113" y="12093"/>
                    <a:pt x="553640" y="33620"/>
                  </a:cubicBezTo>
                  <a:cubicBezTo>
                    <a:pt x="575166" y="55146"/>
                    <a:pt x="587259" y="84342"/>
                    <a:pt x="587259" y="114785"/>
                  </a:cubicBezTo>
                  <a:lnTo>
                    <a:pt x="587259" y="698015"/>
                  </a:lnTo>
                  <a:cubicBezTo>
                    <a:pt x="587259" y="761409"/>
                    <a:pt x="535868" y="812800"/>
                    <a:pt x="472474" y="812800"/>
                  </a:cubicBezTo>
                  <a:lnTo>
                    <a:pt x="114785" y="812800"/>
                  </a:lnTo>
                  <a:cubicBezTo>
                    <a:pt x="51391" y="812800"/>
                    <a:pt x="0" y="761409"/>
                    <a:pt x="0" y="698015"/>
                  </a:cubicBezTo>
                  <a:lnTo>
                    <a:pt x="0" y="114785"/>
                  </a:lnTo>
                  <a:cubicBezTo>
                    <a:pt x="0" y="51391"/>
                    <a:pt x="51391" y="0"/>
                    <a:pt x="114785" y="0"/>
                  </a:cubicBezTo>
                  <a:close/>
                </a:path>
              </a:pathLst>
            </a:custGeom>
            <a:solidFill>
              <a:srgbClr val="63B1DB"/>
            </a:solidFill>
            <a:ln cap="sq">
              <a:noFill/>
              <a:prstDash val="solid"/>
              <a:miter/>
            </a:ln>
          </p:spPr>
        </p:sp>
        <p:sp>
          <p:nvSpPr>
            <p:cNvPr name="TextBox 12" id="12"/>
            <p:cNvSpPr txBox="true"/>
            <p:nvPr/>
          </p:nvSpPr>
          <p:spPr>
            <a:xfrm>
              <a:off x="0" y="-38100"/>
              <a:ext cx="587259" cy="8509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AutoShape 13" id="13"/>
          <p:cNvSpPr/>
          <p:nvPr/>
        </p:nvSpPr>
        <p:spPr>
          <a:xfrm flipH="true">
            <a:off x="6013568" y="6380677"/>
            <a:ext cx="0" cy="720439"/>
          </a:xfrm>
          <a:prstGeom prst="line">
            <a:avLst/>
          </a:prstGeom>
          <a:ln cap="rnd" w="76200">
            <a:solidFill>
              <a:srgbClr val="63B1DB"/>
            </a:solidFill>
            <a:prstDash val="sysDot"/>
            <a:headEnd type="none" len="sm" w="sm"/>
            <a:tailEnd type="oval" len="lg" w="lg"/>
          </a:ln>
        </p:spPr>
      </p:sp>
      <p:sp>
        <p:nvSpPr>
          <p:cNvPr name="Freeform 14" id="14"/>
          <p:cNvSpPr/>
          <p:nvPr/>
        </p:nvSpPr>
        <p:spPr>
          <a:xfrm flipH="false" flipV="false" rot="0">
            <a:off x="4643854" y="3796774"/>
            <a:ext cx="2685416" cy="2685416"/>
          </a:xfrm>
          <a:custGeom>
            <a:avLst/>
            <a:gdLst/>
            <a:ahLst/>
            <a:cxnLst/>
            <a:rect r="r" b="b" t="t" l="l"/>
            <a:pathLst>
              <a:path h="2685416" w="2685416">
                <a:moveTo>
                  <a:pt x="0" y="0"/>
                </a:moveTo>
                <a:lnTo>
                  <a:pt x="2685416" y="0"/>
                </a:lnTo>
                <a:lnTo>
                  <a:pt x="2685416" y="2685417"/>
                </a:lnTo>
                <a:lnTo>
                  <a:pt x="0" y="2685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15" id="15"/>
          <p:cNvGrpSpPr/>
          <p:nvPr/>
        </p:nvGrpSpPr>
        <p:grpSpPr>
          <a:xfrm rot="0">
            <a:off x="4887785" y="4040706"/>
            <a:ext cx="2197554" cy="219755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a:no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8" id="18"/>
          <p:cNvGrpSpPr/>
          <p:nvPr/>
        </p:nvGrpSpPr>
        <p:grpSpPr>
          <a:xfrm rot="-10800000">
            <a:off x="8941957" y="3096644"/>
            <a:ext cx="998325" cy="1381738"/>
            <a:chOff x="0" y="0"/>
            <a:chExt cx="587259" cy="812800"/>
          </a:xfrm>
        </p:grpSpPr>
        <p:sp>
          <p:nvSpPr>
            <p:cNvPr name="Freeform 19" id="19"/>
            <p:cNvSpPr/>
            <p:nvPr/>
          </p:nvSpPr>
          <p:spPr>
            <a:xfrm flipH="false" flipV="false" rot="0">
              <a:off x="0" y="0"/>
              <a:ext cx="587259" cy="812800"/>
            </a:xfrm>
            <a:custGeom>
              <a:avLst/>
              <a:gdLst/>
              <a:ahLst/>
              <a:cxnLst/>
              <a:rect r="r" b="b" t="t" l="l"/>
              <a:pathLst>
                <a:path h="812800" w="587259">
                  <a:moveTo>
                    <a:pt x="116324" y="0"/>
                  </a:moveTo>
                  <a:lnTo>
                    <a:pt x="470936" y="0"/>
                  </a:lnTo>
                  <a:cubicBezTo>
                    <a:pt x="501787" y="0"/>
                    <a:pt x="531374" y="12255"/>
                    <a:pt x="553189" y="34070"/>
                  </a:cubicBezTo>
                  <a:cubicBezTo>
                    <a:pt x="575004" y="55885"/>
                    <a:pt x="587259" y="85473"/>
                    <a:pt x="587259" y="116324"/>
                  </a:cubicBezTo>
                  <a:lnTo>
                    <a:pt x="587259" y="696476"/>
                  </a:lnTo>
                  <a:cubicBezTo>
                    <a:pt x="587259" y="727327"/>
                    <a:pt x="575004" y="756915"/>
                    <a:pt x="553189" y="778730"/>
                  </a:cubicBezTo>
                  <a:cubicBezTo>
                    <a:pt x="531374" y="800544"/>
                    <a:pt x="501787" y="812800"/>
                    <a:pt x="470936" y="812800"/>
                  </a:cubicBezTo>
                  <a:lnTo>
                    <a:pt x="116324" y="812800"/>
                  </a:lnTo>
                  <a:cubicBezTo>
                    <a:pt x="85473" y="812800"/>
                    <a:pt x="55885" y="800544"/>
                    <a:pt x="34070" y="778730"/>
                  </a:cubicBezTo>
                  <a:cubicBezTo>
                    <a:pt x="12255" y="756915"/>
                    <a:pt x="0" y="727327"/>
                    <a:pt x="0" y="696476"/>
                  </a:cubicBezTo>
                  <a:lnTo>
                    <a:pt x="0" y="116324"/>
                  </a:lnTo>
                  <a:cubicBezTo>
                    <a:pt x="0" y="85473"/>
                    <a:pt x="12255" y="55885"/>
                    <a:pt x="34070" y="34070"/>
                  </a:cubicBezTo>
                  <a:cubicBezTo>
                    <a:pt x="55885" y="12255"/>
                    <a:pt x="85473" y="0"/>
                    <a:pt x="116324" y="0"/>
                  </a:cubicBezTo>
                  <a:close/>
                </a:path>
              </a:pathLst>
            </a:custGeom>
            <a:solidFill>
              <a:srgbClr val="91DFB1"/>
            </a:solidFill>
            <a:ln cap="sq">
              <a:noFill/>
              <a:prstDash val="solid"/>
              <a:miter/>
            </a:ln>
          </p:spPr>
        </p:sp>
        <p:sp>
          <p:nvSpPr>
            <p:cNvPr name="TextBox 20" id="20"/>
            <p:cNvSpPr txBox="true"/>
            <p:nvPr/>
          </p:nvSpPr>
          <p:spPr>
            <a:xfrm>
              <a:off x="0" y="-38100"/>
              <a:ext cx="587259" cy="8509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AutoShape 21" id="21"/>
          <p:cNvSpPr/>
          <p:nvPr/>
        </p:nvSpPr>
        <p:spPr>
          <a:xfrm>
            <a:off x="9441120" y="6337235"/>
            <a:ext cx="0" cy="710909"/>
          </a:xfrm>
          <a:prstGeom prst="line">
            <a:avLst/>
          </a:prstGeom>
          <a:ln cap="rnd" w="76200">
            <a:solidFill>
              <a:srgbClr val="91DFB1"/>
            </a:solidFill>
            <a:prstDash val="sysDot"/>
            <a:headEnd type="none" len="sm" w="sm"/>
            <a:tailEnd type="oval" len="lg" w="lg"/>
          </a:ln>
        </p:spPr>
      </p:sp>
      <p:sp>
        <p:nvSpPr>
          <p:cNvPr name="Freeform 22" id="22"/>
          <p:cNvSpPr/>
          <p:nvPr/>
        </p:nvSpPr>
        <p:spPr>
          <a:xfrm flipH="false" flipV="false" rot="0">
            <a:off x="8089524" y="3787513"/>
            <a:ext cx="2649894" cy="2649894"/>
          </a:xfrm>
          <a:custGeom>
            <a:avLst/>
            <a:gdLst/>
            <a:ahLst/>
            <a:cxnLst/>
            <a:rect r="r" b="b" t="t" l="l"/>
            <a:pathLst>
              <a:path h="2649894" w="2649894">
                <a:moveTo>
                  <a:pt x="0" y="0"/>
                </a:moveTo>
                <a:lnTo>
                  <a:pt x="2649893" y="0"/>
                </a:lnTo>
                <a:lnTo>
                  <a:pt x="2649893" y="2649894"/>
                </a:lnTo>
                <a:lnTo>
                  <a:pt x="0" y="26498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23" id="23"/>
          <p:cNvGrpSpPr/>
          <p:nvPr/>
        </p:nvGrpSpPr>
        <p:grpSpPr>
          <a:xfrm rot="0">
            <a:off x="8330228" y="4028218"/>
            <a:ext cx="2168484" cy="216848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a:noFill/>
              <a:prstDash val="solid"/>
              <a:miter/>
            </a:ln>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6" id="26"/>
          <p:cNvGrpSpPr/>
          <p:nvPr/>
        </p:nvGrpSpPr>
        <p:grpSpPr>
          <a:xfrm rot="-10800000">
            <a:off x="12162481" y="3076856"/>
            <a:ext cx="998325" cy="1381738"/>
            <a:chOff x="0" y="0"/>
            <a:chExt cx="587259" cy="812800"/>
          </a:xfrm>
        </p:grpSpPr>
        <p:sp>
          <p:nvSpPr>
            <p:cNvPr name="Freeform 27" id="27"/>
            <p:cNvSpPr/>
            <p:nvPr/>
          </p:nvSpPr>
          <p:spPr>
            <a:xfrm flipH="false" flipV="false" rot="0">
              <a:off x="0" y="0"/>
              <a:ext cx="587259" cy="812800"/>
            </a:xfrm>
            <a:custGeom>
              <a:avLst/>
              <a:gdLst/>
              <a:ahLst/>
              <a:cxnLst/>
              <a:rect r="r" b="b" t="t" l="l"/>
              <a:pathLst>
                <a:path h="812800" w="587259">
                  <a:moveTo>
                    <a:pt x="116324" y="0"/>
                  </a:moveTo>
                  <a:lnTo>
                    <a:pt x="470936" y="0"/>
                  </a:lnTo>
                  <a:cubicBezTo>
                    <a:pt x="501787" y="0"/>
                    <a:pt x="531374" y="12255"/>
                    <a:pt x="553189" y="34070"/>
                  </a:cubicBezTo>
                  <a:cubicBezTo>
                    <a:pt x="575004" y="55885"/>
                    <a:pt x="587259" y="85473"/>
                    <a:pt x="587259" y="116324"/>
                  </a:cubicBezTo>
                  <a:lnTo>
                    <a:pt x="587259" y="696476"/>
                  </a:lnTo>
                  <a:cubicBezTo>
                    <a:pt x="587259" y="727327"/>
                    <a:pt x="575004" y="756915"/>
                    <a:pt x="553189" y="778730"/>
                  </a:cubicBezTo>
                  <a:cubicBezTo>
                    <a:pt x="531374" y="800544"/>
                    <a:pt x="501787" y="812800"/>
                    <a:pt x="470936" y="812800"/>
                  </a:cubicBezTo>
                  <a:lnTo>
                    <a:pt x="116324" y="812800"/>
                  </a:lnTo>
                  <a:cubicBezTo>
                    <a:pt x="85473" y="812800"/>
                    <a:pt x="55885" y="800544"/>
                    <a:pt x="34070" y="778730"/>
                  </a:cubicBezTo>
                  <a:cubicBezTo>
                    <a:pt x="12255" y="756915"/>
                    <a:pt x="0" y="727327"/>
                    <a:pt x="0" y="696476"/>
                  </a:cubicBezTo>
                  <a:lnTo>
                    <a:pt x="0" y="116324"/>
                  </a:lnTo>
                  <a:cubicBezTo>
                    <a:pt x="0" y="85473"/>
                    <a:pt x="12255" y="55885"/>
                    <a:pt x="34070" y="34070"/>
                  </a:cubicBezTo>
                  <a:cubicBezTo>
                    <a:pt x="55885" y="12255"/>
                    <a:pt x="85473" y="0"/>
                    <a:pt x="116324" y="0"/>
                  </a:cubicBezTo>
                  <a:close/>
                </a:path>
              </a:pathLst>
            </a:custGeom>
            <a:solidFill>
              <a:srgbClr val="F8D389"/>
            </a:solidFill>
            <a:ln cap="sq">
              <a:noFill/>
              <a:prstDash val="solid"/>
              <a:miter/>
            </a:ln>
          </p:spPr>
        </p:sp>
        <p:sp>
          <p:nvSpPr>
            <p:cNvPr name="TextBox 28" id="28"/>
            <p:cNvSpPr txBox="true"/>
            <p:nvPr/>
          </p:nvSpPr>
          <p:spPr>
            <a:xfrm>
              <a:off x="0" y="-38100"/>
              <a:ext cx="587259" cy="8509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AutoShape 29" id="29"/>
          <p:cNvSpPr/>
          <p:nvPr/>
        </p:nvSpPr>
        <p:spPr>
          <a:xfrm flipH="true">
            <a:off x="12661643" y="6317448"/>
            <a:ext cx="0" cy="710909"/>
          </a:xfrm>
          <a:prstGeom prst="line">
            <a:avLst/>
          </a:prstGeom>
          <a:ln cap="rnd" w="76200">
            <a:solidFill>
              <a:srgbClr val="F8D389"/>
            </a:solidFill>
            <a:prstDash val="sysDot"/>
            <a:headEnd type="none" len="sm" w="sm"/>
            <a:tailEnd type="oval" len="lg" w="lg"/>
          </a:ln>
        </p:spPr>
      </p:sp>
      <p:sp>
        <p:nvSpPr>
          <p:cNvPr name="Freeform 30" id="30"/>
          <p:cNvSpPr/>
          <p:nvPr/>
        </p:nvSpPr>
        <p:spPr>
          <a:xfrm flipH="false" flipV="false" rot="0">
            <a:off x="11310047" y="3767725"/>
            <a:ext cx="2649894" cy="2649894"/>
          </a:xfrm>
          <a:custGeom>
            <a:avLst/>
            <a:gdLst/>
            <a:ahLst/>
            <a:cxnLst/>
            <a:rect r="r" b="b" t="t" l="l"/>
            <a:pathLst>
              <a:path h="2649894" w="2649894">
                <a:moveTo>
                  <a:pt x="0" y="0"/>
                </a:moveTo>
                <a:lnTo>
                  <a:pt x="2649894" y="0"/>
                </a:lnTo>
                <a:lnTo>
                  <a:pt x="2649894" y="2649894"/>
                </a:lnTo>
                <a:lnTo>
                  <a:pt x="0" y="26498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grpSp>
        <p:nvGrpSpPr>
          <p:cNvPr name="Group 31" id="31"/>
          <p:cNvGrpSpPr/>
          <p:nvPr/>
        </p:nvGrpSpPr>
        <p:grpSpPr>
          <a:xfrm rot="0">
            <a:off x="11550752" y="4008430"/>
            <a:ext cx="2168484" cy="216848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a:noFill/>
              <a:prstDash val="solid"/>
              <a:miter/>
            </a:ln>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34" id="34"/>
          <p:cNvGrpSpPr/>
          <p:nvPr/>
        </p:nvGrpSpPr>
        <p:grpSpPr>
          <a:xfrm rot="-10800000">
            <a:off x="15556645" y="3096644"/>
            <a:ext cx="998325" cy="1381738"/>
            <a:chOff x="0" y="0"/>
            <a:chExt cx="587259" cy="812800"/>
          </a:xfrm>
        </p:grpSpPr>
        <p:sp>
          <p:nvSpPr>
            <p:cNvPr name="Freeform 35" id="35"/>
            <p:cNvSpPr/>
            <p:nvPr/>
          </p:nvSpPr>
          <p:spPr>
            <a:xfrm flipH="false" flipV="false" rot="0">
              <a:off x="0" y="0"/>
              <a:ext cx="587259" cy="812800"/>
            </a:xfrm>
            <a:custGeom>
              <a:avLst/>
              <a:gdLst/>
              <a:ahLst/>
              <a:cxnLst/>
              <a:rect r="r" b="b" t="t" l="l"/>
              <a:pathLst>
                <a:path h="812800" w="587259">
                  <a:moveTo>
                    <a:pt x="116324" y="0"/>
                  </a:moveTo>
                  <a:lnTo>
                    <a:pt x="470936" y="0"/>
                  </a:lnTo>
                  <a:cubicBezTo>
                    <a:pt x="501787" y="0"/>
                    <a:pt x="531374" y="12255"/>
                    <a:pt x="553189" y="34070"/>
                  </a:cubicBezTo>
                  <a:cubicBezTo>
                    <a:pt x="575004" y="55885"/>
                    <a:pt x="587259" y="85473"/>
                    <a:pt x="587259" y="116324"/>
                  </a:cubicBezTo>
                  <a:lnTo>
                    <a:pt x="587259" y="696476"/>
                  </a:lnTo>
                  <a:cubicBezTo>
                    <a:pt x="587259" y="727327"/>
                    <a:pt x="575004" y="756915"/>
                    <a:pt x="553189" y="778730"/>
                  </a:cubicBezTo>
                  <a:cubicBezTo>
                    <a:pt x="531374" y="800544"/>
                    <a:pt x="501787" y="812800"/>
                    <a:pt x="470936" y="812800"/>
                  </a:cubicBezTo>
                  <a:lnTo>
                    <a:pt x="116324" y="812800"/>
                  </a:lnTo>
                  <a:cubicBezTo>
                    <a:pt x="85473" y="812800"/>
                    <a:pt x="55885" y="800544"/>
                    <a:pt x="34070" y="778730"/>
                  </a:cubicBezTo>
                  <a:cubicBezTo>
                    <a:pt x="12255" y="756915"/>
                    <a:pt x="0" y="727327"/>
                    <a:pt x="0" y="696476"/>
                  </a:cubicBezTo>
                  <a:lnTo>
                    <a:pt x="0" y="116324"/>
                  </a:lnTo>
                  <a:cubicBezTo>
                    <a:pt x="0" y="85473"/>
                    <a:pt x="12255" y="55885"/>
                    <a:pt x="34070" y="34070"/>
                  </a:cubicBezTo>
                  <a:cubicBezTo>
                    <a:pt x="55885" y="12255"/>
                    <a:pt x="85473" y="0"/>
                    <a:pt x="116324" y="0"/>
                  </a:cubicBezTo>
                  <a:close/>
                </a:path>
              </a:pathLst>
            </a:custGeom>
            <a:solidFill>
              <a:srgbClr val="F8B27C"/>
            </a:solidFill>
            <a:ln cap="sq">
              <a:noFill/>
              <a:prstDash val="solid"/>
              <a:miter/>
            </a:ln>
          </p:spPr>
        </p:sp>
        <p:sp>
          <p:nvSpPr>
            <p:cNvPr name="TextBox 36" id="36"/>
            <p:cNvSpPr txBox="true"/>
            <p:nvPr/>
          </p:nvSpPr>
          <p:spPr>
            <a:xfrm>
              <a:off x="0" y="-38100"/>
              <a:ext cx="587259" cy="8509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AutoShape 37" id="37"/>
          <p:cNvSpPr/>
          <p:nvPr/>
        </p:nvSpPr>
        <p:spPr>
          <a:xfrm flipH="true">
            <a:off x="16055808" y="6337235"/>
            <a:ext cx="0" cy="710909"/>
          </a:xfrm>
          <a:prstGeom prst="line">
            <a:avLst/>
          </a:prstGeom>
          <a:ln cap="rnd" w="76200">
            <a:solidFill>
              <a:srgbClr val="F8B27C"/>
            </a:solidFill>
            <a:prstDash val="sysDot"/>
            <a:headEnd type="none" len="sm" w="sm"/>
            <a:tailEnd type="oval" len="lg" w="lg"/>
          </a:ln>
        </p:spPr>
      </p:sp>
      <p:sp>
        <p:nvSpPr>
          <p:cNvPr name="Freeform 38" id="38"/>
          <p:cNvSpPr/>
          <p:nvPr/>
        </p:nvSpPr>
        <p:spPr>
          <a:xfrm flipH="false" flipV="false" rot="0">
            <a:off x="14704212" y="3787513"/>
            <a:ext cx="2649894" cy="2649894"/>
          </a:xfrm>
          <a:custGeom>
            <a:avLst/>
            <a:gdLst/>
            <a:ahLst/>
            <a:cxnLst/>
            <a:rect r="r" b="b" t="t" l="l"/>
            <a:pathLst>
              <a:path h="2649894" w="2649894">
                <a:moveTo>
                  <a:pt x="0" y="0"/>
                </a:moveTo>
                <a:lnTo>
                  <a:pt x="2649893" y="0"/>
                </a:lnTo>
                <a:lnTo>
                  <a:pt x="2649893" y="2649894"/>
                </a:lnTo>
                <a:lnTo>
                  <a:pt x="0" y="26498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grpSp>
        <p:nvGrpSpPr>
          <p:cNvPr name="Group 39" id="39"/>
          <p:cNvGrpSpPr/>
          <p:nvPr/>
        </p:nvGrpSpPr>
        <p:grpSpPr>
          <a:xfrm rot="0">
            <a:off x="14944916" y="4028218"/>
            <a:ext cx="2168484" cy="2168484"/>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a:noFill/>
              <a:prstDash val="solid"/>
              <a:miter/>
            </a:ln>
          </p:spPr>
        </p:sp>
        <p:sp>
          <p:nvSpPr>
            <p:cNvPr name="TextBox 41" id="4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42" id="42"/>
          <p:cNvGrpSpPr/>
          <p:nvPr/>
        </p:nvGrpSpPr>
        <p:grpSpPr>
          <a:xfrm rot="0">
            <a:off x="4910886" y="4067824"/>
            <a:ext cx="2151352" cy="2151352"/>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68997" t="-146306" r="-91818" b="-101448"/>
              </a:stretch>
            </a:blipFill>
          </p:spPr>
        </p:sp>
      </p:grpSp>
      <p:grpSp>
        <p:nvGrpSpPr>
          <p:cNvPr name="Group 44" id="44"/>
          <p:cNvGrpSpPr/>
          <p:nvPr/>
        </p:nvGrpSpPr>
        <p:grpSpPr>
          <a:xfrm rot="0">
            <a:off x="8330228" y="4008430"/>
            <a:ext cx="2151352" cy="2151352"/>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19681" t="-46805" r="-18924" b="-38002"/>
              </a:stretch>
            </a:blipFill>
          </p:spPr>
        </p:sp>
      </p:grpSp>
      <p:grpSp>
        <p:nvGrpSpPr>
          <p:cNvPr name="Group 46" id="46"/>
          <p:cNvGrpSpPr/>
          <p:nvPr/>
        </p:nvGrpSpPr>
        <p:grpSpPr>
          <a:xfrm rot="0">
            <a:off x="11559318" y="4014434"/>
            <a:ext cx="2151352" cy="2151352"/>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l="-5821" t="-10451" r="0" b="-2718"/>
              </a:stretch>
            </a:blipFill>
          </p:spPr>
        </p:sp>
      </p:grpSp>
      <p:grpSp>
        <p:nvGrpSpPr>
          <p:cNvPr name="Group 48" id="48"/>
          <p:cNvGrpSpPr/>
          <p:nvPr/>
        </p:nvGrpSpPr>
        <p:grpSpPr>
          <a:xfrm rot="0">
            <a:off x="14953483" y="4026582"/>
            <a:ext cx="2151352" cy="2151352"/>
            <a:chOff x="0" y="0"/>
            <a:chExt cx="812800" cy="812800"/>
          </a:xfrm>
        </p:grpSpPr>
        <p:sp>
          <p:nvSpPr>
            <p:cNvPr name="Freeform 49" id="49"/>
            <p:cNvSpPr/>
            <p:nvPr/>
          </p:nvSpPr>
          <p:spPr>
            <a:xfrm flipH="false" flipV="false" rot="-73466">
              <a:off x="-4703" y="-4703"/>
              <a:ext cx="822207" cy="822207"/>
            </a:xfrm>
            <a:custGeom>
              <a:avLst/>
              <a:gdLst/>
              <a:ahLst/>
              <a:cxnLst/>
              <a:rect r="r" b="b" t="t" l="l"/>
              <a:pathLst>
                <a:path h="822207" w="822207">
                  <a:moveTo>
                    <a:pt x="419787" y="4796"/>
                  </a:moveTo>
                  <a:cubicBezTo>
                    <a:pt x="195390" y="0"/>
                    <a:pt x="9592" y="178021"/>
                    <a:pt x="4796" y="402419"/>
                  </a:cubicBezTo>
                  <a:cubicBezTo>
                    <a:pt x="0" y="626816"/>
                    <a:pt x="178021" y="812614"/>
                    <a:pt x="402419" y="817410"/>
                  </a:cubicBezTo>
                  <a:cubicBezTo>
                    <a:pt x="626816" y="822206"/>
                    <a:pt x="812614" y="644185"/>
                    <a:pt x="817410" y="419787"/>
                  </a:cubicBezTo>
                  <a:cubicBezTo>
                    <a:pt x="822206" y="195390"/>
                    <a:pt x="644185" y="9592"/>
                    <a:pt x="419787" y="4796"/>
                  </a:cubicBezTo>
                  <a:close/>
                </a:path>
              </a:pathLst>
            </a:custGeom>
            <a:blipFill>
              <a:blip r:embed="rId15"/>
              <a:stretch>
                <a:fillRect l="-12935" t="-15846" r="-7582" b="-33771"/>
              </a:stretch>
            </a:blipFill>
          </p:spPr>
        </p:sp>
      </p:grpSp>
      <p:grpSp>
        <p:nvGrpSpPr>
          <p:cNvPr name="Group 50" id="50"/>
          <p:cNvGrpSpPr/>
          <p:nvPr/>
        </p:nvGrpSpPr>
        <p:grpSpPr>
          <a:xfrm rot="0">
            <a:off x="1131545" y="4028218"/>
            <a:ext cx="2159704" cy="2159704"/>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6"/>
              <a:stretch>
                <a:fillRect l="-117995" t="-222634" r="-183625" b="-212860"/>
              </a:stretch>
            </a:blipFill>
          </p:spPr>
        </p:sp>
      </p:grpSp>
      <p:sp>
        <p:nvSpPr>
          <p:cNvPr name="TextBox 52" id="52"/>
          <p:cNvSpPr txBox="true"/>
          <p:nvPr/>
        </p:nvSpPr>
        <p:spPr>
          <a:xfrm rot="0">
            <a:off x="1826696" y="3202079"/>
            <a:ext cx="826725" cy="581251"/>
          </a:xfrm>
          <a:prstGeom prst="rect">
            <a:avLst/>
          </a:prstGeom>
        </p:spPr>
        <p:txBody>
          <a:bodyPr anchor="t" rtlCol="false" tIns="0" lIns="0" bIns="0" rIns="0">
            <a:spAutoFit/>
          </a:bodyPr>
          <a:lstStyle/>
          <a:p>
            <a:pPr algn="ctr" marL="0" indent="0" lvl="0">
              <a:lnSpc>
                <a:spcPts val="4609"/>
              </a:lnSpc>
              <a:spcBef>
                <a:spcPct val="0"/>
              </a:spcBef>
            </a:pPr>
            <a:r>
              <a:rPr lang="en-US" b="true" sz="3601">
                <a:solidFill>
                  <a:srgbClr val="F8F8F8"/>
                </a:solidFill>
                <a:latin typeface="Montserrat Classic Bold"/>
                <a:ea typeface="Montserrat Classic Bold"/>
                <a:cs typeface="Montserrat Classic Bold"/>
                <a:sym typeface="Montserrat Classic Bold"/>
              </a:rPr>
              <a:t>01</a:t>
            </a:r>
          </a:p>
        </p:txBody>
      </p:sp>
      <p:sp>
        <p:nvSpPr>
          <p:cNvPr name="TextBox 53" id="53"/>
          <p:cNvSpPr txBox="true"/>
          <p:nvPr/>
        </p:nvSpPr>
        <p:spPr>
          <a:xfrm rot="0">
            <a:off x="3268364" y="540413"/>
            <a:ext cx="11294937" cy="871799"/>
          </a:xfrm>
          <a:prstGeom prst="rect">
            <a:avLst/>
          </a:prstGeom>
        </p:spPr>
        <p:txBody>
          <a:bodyPr anchor="t" rtlCol="false" tIns="0" lIns="0" bIns="0" rIns="0">
            <a:spAutoFit/>
          </a:bodyPr>
          <a:lstStyle/>
          <a:p>
            <a:pPr algn="ctr" marL="0" indent="0" lvl="0">
              <a:lnSpc>
                <a:spcPts val="7073"/>
              </a:lnSpc>
              <a:spcBef>
                <a:spcPct val="0"/>
              </a:spcBef>
            </a:pPr>
            <a:r>
              <a:rPr lang="en-US" b="true" sz="5052" spc="308">
                <a:solidFill>
                  <a:srgbClr val="343432"/>
                </a:solidFill>
                <a:latin typeface="Montserrat Classic Bold"/>
                <a:ea typeface="Montserrat Classic Bold"/>
                <a:cs typeface="Montserrat Classic Bold"/>
                <a:sym typeface="Montserrat Classic Bold"/>
              </a:rPr>
              <a:t>OUR TEAM</a:t>
            </a:r>
          </a:p>
        </p:txBody>
      </p:sp>
      <p:sp>
        <p:nvSpPr>
          <p:cNvPr name="TextBox 54" id="54"/>
          <p:cNvSpPr txBox="true"/>
          <p:nvPr/>
        </p:nvSpPr>
        <p:spPr>
          <a:xfrm rot="0">
            <a:off x="3955543" y="1423876"/>
            <a:ext cx="10558160" cy="699929"/>
          </a:xfrm>
          <a:prstGeom prst="rect">
            <a:avLst/>
          </a:prstGeom>
        </p:spPr>
        <p:txBody>
          <a:bodyPr anchor="t" rtlCol="false" tIns="0" lIns="0" bIns="0" rIns="0">
            <a:spAutoFit/>
          </a:bodyPr>
          <a:lstStyle/>
          <a:p>
            <a:pPr algn="ctr">
              <a:lnSpc>
                <a:spcPts val="2896"/>
              </a:lnSpc>
              <a:spcBef>
                <a:spcPct val="0"/>
              </a:spcBef>
            </a:pPr>
            <a:r>
              <a:rPr lang="en-US" sz="2068">
                <a:solidFill>
                  <a:srgbClr val="343432"/>
                </a:solidFill>
                <a:latin typeface="Montserrat"/>
                <a:ea typeface="Montserrat"/>
                <a:cs typeface="Montserrat"/>
                <a:sym typeface="Montserrat"/>
              </a:rPr>
              <a:t>Meet the team driving the Aero.net Telecom Management System project, showcasing our expertise and roles in delivering innovative telecom solutions.</a:t>
            </a:r>
          </a:p>
        </p:txBody>
      </p:sp>
      <p:sp>
        <p:nvSpPr>
          <p:cNvPr name="TextBox 55" id="55"/>
          <p:cNvSpPr txBox="true"/>
          <p:nvPr/>
        </p:nvSpPr>
        <p:spPr>
          <a:xfrm rot="0">
            <a:off x="441310" y="7178773"/>
            <a:ext cx="3508615" cy="324049"/>
          </a:xfrm>
          <a:prstGeom prst="rect">
            <a:avLst/>
          </a:prstGeom>
        </p:spPr>
        <p:txBody>
          <a:bodyPr anchor="t" rtlCol="false" tIns="0" lIns="0" bIns="0" rIns="0">
            <a:spAutoFit/>
          </a:bodyPr>
          <a:lstStyle/>
          <a:p>
            <a:pPr algn="ctr" marL="0" indent="0" lvl="0">
              <a:lnSpc>
                <a:spcPts val="2583"/>
              </a:lnSpc>
              <a:spcBef>
                <a:spcPct val="0"/>
              </a:spcBef>
            </a:pPr>
            <a:r>
              <a:rPr lang="en-US" b="true" sz="2018">
                <a:solidFill>
                  <a:srgbClr val="343432"/>
                </a:solidFill>
                <a:latin typeface="Montserrat Classic Bold"/>
                <a:ea typeface="Montserrat Classic Bold"/>
                <a:cs typeface="Montserrat Classic Bold"/>
                <a:sym typeface="Montserrat Classic Bold"/>
              </a:rPr>
              <a:t>LOHITHA PANCHADARLA</a:t>
            </a:r>
          </a:p>
        </p:txBody>
      </p:sp>
      <p:sp>
        <p:nvSpPr>
          <p:cNvPr name="TextBox 56" id="56"/>
          <p:cNvSpPr txBox="true"/>
          <p:nvPr/>
        </p:nvSpPr>
        <p:spPr>
          <a:xfrm rot="0">
            <a:off x="5592113" y="3214414"/>
            <a:ext cx="842911" cy="582360"/>
          </a:xfrm>
          <a:prstGeom prst="rect">
            <a:avLst/>
          </a:prstGeom>
        </p:spPr>
        <p:txBody>
          <a:bodyPr anchor="t" rtlCol="false" tIns="0" lIns="0" bIns="0" rIns="0">
            <a:spAutoFit/>
          </a:bodyPr>
          <a:lstStyle/>
          <a:p>
            <a:pPr algn="ctr" marL="0" indent="0" lvl="0">
              <a:lnSpc>
                <a:spcPts val="4699"/>
              </a:lnSpc>
              <a:spcBef>
                <a:spcPct val="0"/>
              </a:spcBef>
            </a:pPr>
            <a:r>
              <a:rPr lang="en-US" b="true" sz="3671">
                <a:solidFill>
                  <a:srgbClr val="F8F8F8"/>
                </a:solidFill>
                <a:latin typeface="Montserrat Classic Bold"/>
                <a:ea typeface="Montserrat Classic Bold"/>
                <a:cs typeface="Montserrat Classic Bold"/>
                <a:sym typeface="Montserrat Classic Bold"/>
              </a:rPr>
              <a:t>02</a:t>
            </a:r>
          </a:p>
        </p:txBody>
      </p:sp>
      <p:sp>
        <p:nvSpPr>
          <p:cNvPr name="TextBox 57" id="57"/>
          <p:cNvSpPr txBox="true"/>
          <p:nvPr/>
        </p:nvSpPr>
        <p:spPr>
          <a:xfrm rot="0">
            <a:off x="4508942" y="7244688"/>
            <a:ext cx="3213231" cy="304760"/>
          </a:xfrm>
          <a:prstGeom prst="rect">
            <a:avLst/>
          </a:prstGeom>
        </p:spPr>
        <p:txBody>
          <a:bodyPr anchor="t" rtlCol="false" tIns="0" lIns="0" bIns="0" rIns="0">
            <a:spAutoFit/>
          </a:bodyPr>
          <a:lstStyle/>
          <a:p>
            <a:pPr algn="ctr" marL="0" indent="0" lvl="0">
              <a:lnSpc>
                <a:spcPts val="2419"/>
              </a:lnSpc>
              <a:spcBef>
                <a:spcPct val="0"/>
              </a:spcBef>
            </a:pPr>
            <a:r>
              <a:rPr lang="en-US" b="true" sz="1890">
                <a:solidFill>
                  <a:srgbClr val="343432"/>
                </a:solidFill>
                <a:latin typeface="Montserrat Classic Bold"/>
                <a:ea typeface="Montserrat Classic Bold"/>
                <a:cs typeface="Montserrat Classic Bold"/>
                <a:sym typeface="Montserrat Classic Bold"/>
              </a:rPr>
              <a:t>VARSHA MYDHILI</a:t>
            </a:r>
          </a:p>
        </p:txBody>
      </p:sp>
      <p:sp>
        <p:nvSpPr>
          <p:cNvPr name="TextBox 58" id="58"/>
          <p:cNvSpPr txBox="true"/>
          <p:nvPr/>
        </p:nvSpPr>
        <p:spPr>
          <a:xfrm rot="0">
            <a:off x="9025239" y="3212478"/>
            <a:ext cx="831761" cy="575035"/>
          </a:xfrm>
          <a:prstGeom prst="rect">
            <a:avLst/>
          </a:prstGeom>
        </p:spPr>
        <p:txBody>
          <a:bodyPr anchor="t" rtlCol="false" tIns="0" lIns="0" bIns="0" rIns="0">
            <a:spAutoFit/>
          </a:bodyPr>
          <a:lstStyle/>
          <a:p>
            <a:pPr algn="ctr" marL="0" indent="0" lvl="0">
              <a:lnSpc>
                <a:spcPts val="4637"/>
              </a:lnSpc>
              <a:spcBef>
                <a:spcPct val="0"/>
              </a:spcBef>
            </a:pPr>
            <a:r>
              <a:rPr lang="en-US" b="true" sz="3623">
                <a:solidFill>
                  <a:srgbClr val="F8F8F8"/>
                </a:solidFill>
                <a:latin typeface="Montserrat Classic Bold"/>
                <a:ea typeface="Montserrat Classic Bold"/>
                <a:cs typeface="Montserrat Classic Bold"/>
                <a:sym typeface="Montserrat Classic Bold"/>
              </a:rPr>
              <a:t>03</a:t>
            </a:r>
          </a:p>
        </p:txBody>
      </p:sp>
      <p:sp>
        <p:nvSpPr>
          <p:cNvPr name="TextBox 59" id="59"/>
          <p:cNvSpPr txBox="true"/>
          <p:nvPr/>
        </p:nvSpPr>
        <p:spPr>
          <a:xfrm rot="0">
            <a:off x="7884796" y="7203754"/>
            <a:ext cx="3276605" cy="325906"/>
          </a:xfrm>
          <a:prstGeom prst="rect">
            <a:avLst/>
          </a:prstGeom>
        </p:spPr>
        <p:txBody>
          <a:bodyPr anchor="t" rtlCol="false" tIns="0" lIns="0" bIns="0" rIns="0">
            <a:spAutoFit/>
          </a:bodyPr>
          <a:lstStyle/>
          <a:p>
            <a:pPr algn="ctr" marL="0" indent="0" lvl="0">
              <a:lnSpc>
                <a:spcPts val="2599"/>
              </a:lnSpc>
              <a:spcBef>
                <a:spcPct val="0"/>
              </a:spcBef>
            </a:pPr>
            <a:r>
              <a:rPr lang="en-US" b="true" sz="2030">
                <a:solidFill>
                  <a:srgbClr val="343432"/>
                </a:solidFill>
                <a:latin typeface="Montserrat Classic Bold"/>
                <a:ea typeface="Montserrat Classic Bold"/>
                <a:cs typeface="Montserrat Classic Bold"/>
                <a:sym typeface="Montserrat Classic Bold"/>
              </a:rPr>
              <a:t>SOUMYA JAKKAM</a:t>
            </a:r>
          </a:p>
        </p:txBody>
      </p:sp>
      <p:sp>
        <p:nvSpPr>
          <p:cNvPr name="TextBox 60" id="60"/>
          <p:cNvSpPr txBox="true"/>
          <p:nvPr/>
        </p:nvSpPr>
        <p:spPr>
          <a:xfrm rot="0">
            <a:off x="12245763" y="3192690"/>
            <a:ext cx="831761" cy="575035"/>
          </a:xfrm>
          <a:prstGeom prst="rect">
            <a:avLst/>
          </a:prstGeom>
        </p:spPr>
        <p:txBody>
          <a:bodyPr anchor="t" rtlCol="false" tIns="0" lIns="0" bIns="0" rIns="0">
            <a:spAutoFit/>
          </a:bodyPr>
          <a:lstStyle/>
          <a:p>
            <a:pPr algn="ctr" marL="0" indent="0" lvl="0">
              <a:lnSpc>
                <a:spcPts val="4637"/>
              </a:lnSpc>
              <a:spcBef>
                <a:spcPct val="0"/>
              </a:spcBef>
            </a:pPr>
            <a:r>
              <a:rPr lang="en-US" b="true" sz="3623">
                <a:solidFill>
                  <a:srgbClr val="F8F8F8"/>
                </a:solidFill>
                <a:latin typeface="Montserrat Classic Bold"/>
                <a:ea typeface="Montserrat Classic Bold"/>
                <a:cs typeface="Montserrat Classic Bold"/>
                <a:sym typeface="Montserrat Classic Bold"/>
              </a:rPr>
              <a:t>04</a:t>
            </a:r>
          </a:p>
        </p:txBody>
      </p:sp>
      <p:sp>
        <p:nvSpPr>
          <p:cNvPr name="TextBox 61" id="61"/>
          <p:cNvSpPr txBox="true"/>
          <p:nvPr/>
        </p:nvSpPr>
        <p:spPr>
          <a:xfrm rot="0">
            <a:off x="11105319" y="7183966"/>
            <a:ext cx="3276605" cy="325906"/>
          </a:xfrm>
          <a:prstGeom prst="rect">
            <a:avLst/>
          </a:prstGeom>
        </p:spPr>
        <p:txBody>
          <a:bodyPr anchor="t" rtlCol="false" tIns="0" lIns="0" bIns="0" rIns="0">
            <a:spAutoFit/>
          </a:bodyPr>
          <a:lstStyle/>
          <a:p>
            <a:pPr algn="ctr" marL="0" indent="0" lvl="0">
              <a:lnSpc>
                <a:spcPts val="2599"/>
              </a:lnSpc>
              <a:spcBef>
                <a:spcPct val="0"/>
              </a:spcBef>
            </a:pPr>
            <a:r>
              <a:rPr lang="en-US" b="true" sz="2030">
                <a:solidFill>
                  <a:srgbClr val="343432"/>
                </a:solidFill>
                <a:latin typeface="Montserrat Classic Bold"/>
                <a:ea typeface="Montserrat Classic Bold"/>
                <a:cs typeface="Montserrat Classic Bold"/>
                <a:sym typeface="Montserrat Classic Bold"/>
              </a:rPr>
              <a:t>SAKSHI</a:t>
            </a:r>
          </a:p>
        </p:txBody>
      </p:sp>
      <p:sp>
        <p:nvSpPr>
          <p:cNvPr name="TextBox 62" id="62"/>
          <p:cNvSpPr txBox="true"/>
          <p:nvPr/>
        </p:nvSpPr>
        <p:spPr>
          <a:xfrm rot="0">
            <a:off x="15639927" y="3212478"/>
            <a:ext cx="831761" cy="575035"/>
          </a:xfrm>
          <a:prstGeom prst="rect">
            <a:avLst/>
          </a:prstGeom>
        </p:spPr>
        <p:txBody>
          <a:bodyPr anchor="t" rtlCol="false" tIns="0" lIns="0" bIns="0" rIns="0">
            <a:spAutoFit/>
          </a:bodyPr>
          <a:lstStyle/>
          <a:p>
            <a:pPr algn="ctr" marL="0" indent="0" lvl="0">
              <a:lnSpc>
                <a:spcPts val="4637"/>
              </a:lnSpc>
              <a:spcBef>
                <a:spcPct val="0"/>
              </a:spcBef>
            </a:pPr>
            <a:r>
              <a:rPr lang="en-US" b="true" sz="3623">
                <a:solidFill>
                  <a:srgbClr val="F8F8F8"/>
                </a:solidFill>
                <a:latin typeface="Montserrat Classic Bold"/>
                <a:ea typeface="Montserrat Classic Bold"/>
                <a:cs typeface="Montserrat Classic Bold"/>
                <a:sym typeface="Montserrat Classic Bold"/>
              </a:rPr>
              <a:t>05</a:t>
            </a:r>
          </a:p>
        </p:txBody>
      </p:sp>
      <p:sp>
        <p:nvSpPr>
          <p:cNvPr name="TextBox 63" id="63"/>
          <p:cNvSpPr txBox="true"/>
          <p:nvPr/>
        </p:nvSpPr>
        <p:spPr>
          <a:xfrm rot="0">
            <a:off x="14499484" y="7203754"/>
            <a:ext cx="3276605" cy="325906"/>
          </a:xfrm>
          <a:prstGeom prst="rect">
            <a:avLst/>
          </a:prstGeom>
        </p:spPr>
        <p:txBody>
          <a:bodyPr anchor="t" rtlCol="false" tIns="0" lIns="0" bIns="0" rIns="0">
            <a:spAutoFit/>
          </a:bodyPr>
          <a:lstStyle/>
          <a:p>
            <a:pPr algn="ctr" marL="0" indent="0" lvl="0">
              <a:lnSpc>
                <a:spcPts val="2599"/>
              </a:lnSpc>
              <a:spcBef>
                <a:spcPct val="0"/>
              </a:spcBef>
            </a:pPr>
            <a:r>
              <a:rPr lang="en-US" b="true" sz="2030">
                <a:solidFill>
                  <a:srgbClr val="343432"/>
                </a:solidFill>
                <a:latin typeface="Montserrat Classic Bold"/>
                <a:ea typeface="Montserrat Classic Bold"/>
                <a:cs typeface="Montserrat Classic Bold"/>
                <a:sym typeface="Montserrat Classic Bold"/>
              </a:rPr>
              <a:t>SHANMUKHA SAI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447353" y="5915478"/>
            <a:ext cx="7384325" cy="549497"/>
          </a:xfrm>
          <a:custGeom>
            <a:avLst/>
            <a:gdLst/>
            <a:ahLst/>
            <a:cxnLst/>
            <a:rect r="r" b="b" t="t" l="l"/>
            <a:pathLst>
              <a:path h="549497" w="7384325">
                <a:moveTo>
                  <a:pt x="0" y="0"/>
                </a:moveTo>
                <a:lnTo>
                  <a:pt x="7384325" y="0"/>
                </a:lnTo>
                <a:lnTo>
                  <a:pt x="7384325" y="549496"/>
                </a:lnTo>
                <a:lnTo>
                  <a:pt x="0" y="549496"/>
                </a:lnTo>
                <a:lnTo>
                  <a:pt x="0" y="0"/>
                </a:lnTo>
                <a:close/>
              </a:path>
            </a:pathLst>
          </a:custGeom>
          <a:blipFill>
            <a:blip r:embed="rId2">
              <a:alphaModFix amt="72000"/>
            </a:blip>
            <a:stretch>
              <a:fillRect l="0" t="0" r="0" b="-286352"/>
            </a:stretch>
          </a:blipFill>
        </p:spPr>
      </p:sp>
      <p:grpSp>
        <p:nvGrpSpPr>
          <p:cNvPr name="Group 3" id="3"/>
          <p:cNvGrpSpPr/>
          <p:nvPr/>
        </p:nvGrpSpPr>
        <p:grpSpPr>
          <a:xfrm rot="0">
            <a:off x="1332228" y="3780131"/>
            <a:ext cx="7614575" cy="2252051"/>
            <a:chOff x="0" y="0"/>
            <a:chExt cx="1632342" cy="482774"/>
          </a:xfrm>
        </p:grpSpPr>
        <p:sp>
          <p:nvSpPr>
            <p:cNvPr name="Freeform 4" id="4"/>
            <p:cNvSpPr/>
            <p:nvPr/>
          </p:nvSpPr>
          <p:spPr>
            <a:xfrm flipH="false" flipV="false" rot="0">
              <a:off x="0" y="0"/>
              <a:ext cx="1632342" cy="482774"/>
            </a:xfrm>
            <a:custGeom>
              <a:avLst/>
              <a:gdLst/>
              <a:ahLst/>
              <a:cxnLst/>
              <a:rect r="r" b="b" t="t" l="l"/>
              <a:pathLst>
                <a:path h="482774" w="1632342">
                  <a:moveTo>
                    <a:pt x="32535" y="0"/>
                  </a:moveTo>
                  <a:lnTo>
                    <a:pt x="1599807" y="0"/>
                  </a:lnTo>
                  <a:cubicBezTo>
                    <a:pt x="1617776" y="0"/>
                    <a:pt x="1632342" y="14566"/>
                    <a:pt x="1632342" y="32535"/>
                  </a:cubicBezTo>
                  <a:lnTo>
                    <a:pt x="1632342" y="450239"/>
                  </a:lnTo>
                  <a:cubicBezTo>
                    <a:pt x="1632342" y="458867"/>
                    <a:pt x="1628914" y="467143"/>
                    <a:pt x="1622813" y="473244"/>
                  </a:cubicBezTo>
                  <a:cubicBezTo>
                    <a:pt x="1616711" y="479346"/>
                    <a:pt x="1608436" y="482774"/>
                    <a:pt x="1599807" y="482774"/>
                  </a:cubicBezTo>
                  <a:lnTo>
                    <a:pt x="32535" y="482774"/>
                  </a:lnTo>
                  <a:cubicBezTo>
                    <a:pt x="14566" y="482774"/>
                    <a:pt x="0" y="468207"/>
                    <a:pt x="0" y="450239"/>
                  </a:cubicBezTo>
                  <a:lnTo>
                    <a:pt x="0" y="32535"/>
                  </a:lnTo>
                  <a:cubicBezTo>
                    <a:pt x="0" y="14566"/>
                    <a:pt x="14566" y="0"/>
                    <a:pt x="32535" y="0"/>
                  </a:cubicBezTo>
                  <a:close/>
                </a:path>
              </a:pathLst>
            </a:custGeom>
            <a:solidFill>
              <a:srgbClr val="F8F8F8"/>
            </a:solidFill>
            <a:ln w="104775" cap="rnd">
              <a:solidFill>
                <a:srgbClr val="91E1D5"/>
              </a:solidFill>
              <a:prstDash val="solid"/>
              <a:round/>
            </a:ln>
          </p:spPr>
        </p:sp>
        <p:sp>
          <p:nvSpPr>
            <p:cNvPr name="TextBox 5" id="5"/>
            <p:cNvSpPr txBox="true"/>
            <p:nvPr/>
          </p:nvSpPr>
          <p:spPr>
            <a:xfrm>
              <a:off x="0" y="-38100"/>
              <a:ext cx="1632342" cy="520874"/>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6" id="6"/>
          <p:cNvSpPr/>
          <p:nvPr/>
        </p:nvSpPr>
        <p:spPr>
          <a:xfrm flipH="false" flipV="false" rot="0">
            <a:off x="6890140" y="4179798"/>
            <a:ext cx="1480667" cy="1413364"/>
          </a:xfrm>
          <a:custGeom>
            <a:avLst/>
            <a:gdLst/>
            <a:ahLst/>
            <a:cxnLst/>
            <a:rect r="r" b="b" t="t" l="l"/>
            <a:pathLst>
              <a:path h="1413364" w="1480667">
                <a:moveTo>
                  <a:pt x="0" y="0"/>
                </a:moveTo>
                <a:lnTo>
                  <a:pt x="1480667" y="0"/>
                </a:lnTo>
                <a:lnTo>
                  <a:pt x="1480667" y="1413364"/>
                </a:lnTo>
                <a:lnTo>
                  <a:pt x="0" y="14133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7" id="7"/>
          <p:cNvGrpSpPr/>
          <p:nvPr/>
        </p:nvGrpSpPr>
        <p:grpSpPr>
          <a:xfrm rot="0">
            <a:off x="669364" y="4269069"/>
            <a:ext cx="1325728" cy="1324093"/>
            <a:chOff x="0" y="0"/>
            <a:chExt cx="323431" cy="323032"/>
          </a:xfrm>
        </p:grpSpPr>
        <p:sp>
          <p:nvSpPr>
            <p:cNvPr name="Freeform 8" id="8"/>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8F8F8"/>
            </a:solidFill>
          </p:spPr>
        </p:sp>
        <p:sp>
          <p:nvSpPr>
            <p:cNvPr name="TextBox 9" id="9"/>
            <p:cNvSpPr txBox="true"/>
            <p:nvPr/>
          </p:nvSpPr>
          <p:spPr>
            <a:xfrm>
              <a:off x="0" y="-114300"/>
              <a:ext cx="323431" cy="437332"/>
            </a:xfrm>
            <a:prstGeom prst="rect">
              <a:avLst/>
            </a:prstGeom>
          </p:spPr>
          <p:txBody>
            <a:bodyPr anchor="ctr" rtlCol="false" tIns="50800" lIns="50800" bIns="50800" rIns="50800"/>
            <a:lstStyle/>
            <a:p>
              <a:pPr algn="ctr">
                <a:lnSpc>
                  <a:spcPts val="8076"/>
                </a:lnSpc>
              </a:pPr>
              <a:r>
                <a:rPr lang="en-US" b="true" sz="5768">
                  <a:solidFill>
                    <a:srgbClr val="91E1D5"/>
                  </a:solidFill>
                  <a:latin typeface="Montserrat Bold"/>
                  <a:ea typeface="Montserrat Bold"/>
                  <a:cs typeface="Montserrat Bold"/>
                  <a:sym typeface="Montserrat Bold"/>
                </a:rPr>
                <a:t>01</a:t>
              </a:r>
            </a:p>
          </p:txBody>
        </p:sp>
      </p:grpSp>
      <p:sp>
        <p:nvSpPr>
          <p:cNvPr name="Freeform 10" id="10"/>
          <p:cNvSpPr/>
          <p:nvPr/>
        </p:nvSpPr>
        <p:spPr>
          <a:xfrm flipH="false" flipV="false" rot="-10800000">
            <a:off x="10119186" y="5915478"/>
            <a:ext cx="7384325" cy="549497"/>
          </a:xfrm>
          <a:custGeom>
            <a:avLst/>
            <a:gdLst/>
            <a:ahLst/>
            <a:cxnLst/>
            <a:rect r="r" b="b" t="t" l="l"/>
            <a:pathLst>
              <a:path h="549497" w="7384325">
                <a:moveTo>
                  <a:pt x="0" y="0"/>
                </a:moveTo>
                <a:lnTo>
                  <a:pt x="7384325" y="0"/>
                </a:lnTo>
                <a:lnTo>
                  <a:pt x="7384325" y="549496"/>
                </a:lnTo>
                <a:lnTo>
                  <a:pt x="0" y="549496"/>
                </a:lnTo>
                <a:lnTo>
                  <a:pt x="0" y="0"/>
                </a:lnTo>
                <a:close/>
              </a:path>
            </a:pathLst>
          </a:custGeom>
          <a:blipFill>
            <a:blip r:embed="rId2">
              <a:alphaModFix amt="72000"/>
            </a:blip>
            <a:stretch>
              <a:fillRect l="0" t="0" r="0" b="-286352"/>
            </a:stretch>
          </a:blipFill>
        </p:spPr>
      </p:sp>
      <p:grpSp>
        <p:nvGrpSpPr>
          <p:cNvPr name="Group 11" id="11"/>
          <p:cNvGrpSpPr/>
          <p:nvPr/>
        </p:nvGrpSpPr>
        <p:grpSpPr>
          <a:xfrm rot="0">
            <a:off x="10004061" y="3780131"/>
            <a:ext cx="7614575" cy="2252051"/>
            <a:chOff x="0" y="0"/>
            <a:chExt cx="1632342" cy="482774"/>
          </a:xfrm>
        </p:grpSpPr>
        <p:sp>
          <p:nvSpPr>
            <p:cNvPr name="Freeform 12" id="12"/>
            <p:cNvSpPr/>
            <p:nvPr/>
          </p:nvSpPr>
          <p:spPr>
            <a:xfrm flipH="false" flipV="false" rot="0">
              <a:off x="0" y="0"/>
              <a:ext cx="1632342" cy="482774"/>
            </a:xfrm>
            <a:custGeom>
              <a:avLst/>
              <a:gdLst/>
              <a:ahLst/>
              <a:cxnLst/>
              <a:rect r="r" b="b" t="t" l="l"/>
              <a:pathLst>
                <a:path h="482774" w="1632342">
                  <a:moveTo>
                    <a:pt x="32535" y="0"/>
                  </a:moveTo>
                  <a:lnTo>
                    <a:pt x="1599807" y="0"/>
                  </a:lnTo>
                  <a:cubicBezTo>
                    <a:pt x="1617776" y="0"/>
                    <a:pt x="1632342" y="14566"/>
                    <a:pt x="1632342" y="32535"/>
                  </a:cubicBezTo>
                  <a:lnTo>
                    <a:pt x="1632342" y="450239"/>
                  </a:lnTo>
                  <a:cubicBezTo>
                    <a:pt x="1632342" y="458867"/>
                    <a:pt x="1628914" y="467143"/>
                    <a:pt x="1622813" y="473244"/>
                  </a:cubicBezTo>
                  <a:cubicBezTo>
                    <a:pt x="1616711" y="479346"/>
                    <a:pt x="1608436" y="482774"/>
                    <a:pt x="1599807" y="482774"/>
                  </a:cubicBezTo>
                  <a:lnTo>
                    <a:pt x="32535" y="482774"/>
                  </a:lnTo>
                  <a:cubicBezTo>
                    <a:pt x="14566" y="482774"/>
                    <a:pt x="0" y="468207"/>
                    <a:pt x="0" y="450239"/>
                  </a:cubicBezTo>
                  <a:lnTo>
                    <a:pt x="0" y="32535"/>
                  </a:lnTo>
                  <a:cubicBezTo>
                    <a:pt x="0" y="14566"/>
                    <a:pt x="14566" y="0"/>
                    <a:pt x="32535" y="0"/>
                  </a:cubicBezTo>
                  <a:close/>
                </a:path>
              </a:pathLst>
            </a:custGeom>
            <a:solidFill>
              <a:srgbClr val="F8F8F8"/>
            </a:solidFill>
            <a:ln w="104775" cap="rnd">
              <a:solidFill>
                <a:srgbClr val="F8B27C"/>
              </a:solidFill>
              <a:prstDash val="solid"/>
              <a:round/>
            </a:ln>
          </p:spPr>
        </p:sp>
        <p:sp>
          <p:nvSpPr>
            <p:cNvPr name="TextBox 13" id="13"/>
            <p:cNvSpPr txBox="true"/>
            <p:nvPr/>
          </p:nvSpPr>
          <p:spPr>
            <a:xfrm>
              <a:off x="0" y="-38100"/>
              <a:ext cx="1632342"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4" id="14"/>
          <p:cNvGrpSpPr/>
          <p:nvPr/>
        </p:nvGrpSpPr>
        <p:grpSpPr>
          <a:xfrm rot="0">
            <a:off x="9341197" y="4269069"/>
            <a:ext cx="1325728" cy="1324093"/>
            <a:chOff x="0" y="0"/>
            <a:chExt cx="323431" cy="323032"/>
          </a:xfrm>
        </p:grpSpPr>
        <p:sp>
          <p:nvSpPr>
            <p:cNvPr name="Freeform 15" id="15"/>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8F8F8"/>
            </a:solidFill>
          </p:spPr>
        </p:sp>
        <p:sp>
          <p:nvSpPr>
            <p:cNvPr name="TextBox 16" id="16"/>
            <p:cNvSpPr txBox="true"/>
            <p:nvPr/>
          </p:nvSpPr>
          <p:spPr>
            <a:xfrm>
              <a:off x="0" y="-114300"/>
              <a:ext cx="323431" cy="437332"/>
            </a:xfrm>
            <a:prstGeom prst="rect">
              <a:avLst/>
            </a:prstGeom>
          </p:spPr>
          <p:txBody>
            <a:bodyPr anchor="ctr" rtlCol="false" tIns="50800" lIns="50800" bIns="50800" rIns="50800"/>
            <a:lstStyle/>
            <a:p>
              <a:pPr algn="ctr">
                <a:lnSpc>
                  <a:spcPts val="8076"/>
                </a:lnSpc>
              </a:pPr>
              <a:r>
                <a:rPr lang="en-US" b="true" sz="5768">
                  <a:solidFill>
                    <a:srgbClr val="F8B27C"/>
                  </a:solidFill>
                  <a:latin typeface="Montserrat Bold"/>
                  <a:ea typeface="Montserrat Bold"/>
                  <a:cs typeface="Montserrat Bold"/>
                  <a:sym typeface="Montserrat Bold"/>
                </a:rPr>
                <a:t>03</a:t>
              </a:r>
            </a:p>
          </p:txBody>
        </p:sp>
      </p:grpSp>
      <p:sp>
        <p:nvSpPr>
          <p:cNvPr name="Freeform 17" id="17"/>
          <p:cNvSpPr/>
          <p:nvPr/>
        </p:nvSpPr>
        <p:spPr>
          <a:xfrm flipH="false" flipV="false" rot="-10800000">
            <a:off x="1447353" y="8546553"/>
            <a:ext cx="7384325" cy="549497"/>
          </a:xfrm>
          <a:custGeom>
            <a:avLst/>
            <a:gdLst/>
            <a:ahLst/>
            <a:cxnLst/>
            <a:rect r="r" b="b" t="t" l="l"/>
            <a:pathLst>
              <a:path h="549497" w="7384325">
                <a:moveTo>
                  <a:pt x="0" y="0"/>
                </a:moveTo>
                <a:lnTo>
                  <a:pt x="7384325" y="0"/>
                </a:lnTo>
                <a:lnTo>
                  <a:pt x="7384325" y="549497"/>
                </a:lnTo>
                <a:lnTo>
                  <a:pt x="0" y="549497"/>
                </a:lnTo>
                <a:lnTo>
                  <a:pt x="0" y="0"/>
                </a:lnTo>
                <a:close/>
              </a:path>
            </a:pathLst>
          </a:custGeom>
          <a:blipFill>
            <a:blip r:embed="rId2">
              <a:alphaModFix amt="72000"/>
            </a:blip>
            <a:stretch>
              <a:fillRect l="0" t="0" r="0" b="-286352"/>
            </a:stretch>
          </a:blipFill>
        </p:spPr>
      </p:sp>
      <p:grpSp>
        <p:nvGrpSpPr>
          <p:cNvPr name="Group 18" id="18"/>
          <p:cNvGrpSpPr/>
          <p:nvPr/>
        </p:nvGrpSpPr>
        <p:grpSpPr>
          <a:xfrm rot="0">
            <a:off x="1332228" y="6411206"/>
            <a:ext cx="7614575" cy="2252051"/>
            <a:chOff x="0" y="0"/>
            <a:chExt cx="1632342" cy="482774"/>
          </a:xfrm>
        </p:grpSpPr>
        <p:sp>
          <p:nvSpPr>
            <p:cNvPr name="Freeform 19" id="19"/>
            <p:cNvSpPr/>
            <p:nvPr/>
          </p:nvSpPr>
          <p:spPr>
            <a:xfrm flipH="false" flipV="false" rot="0">
              <a:off x="0" y="0"/>
              <a:ext cx="1632342" cy="482774"/>
            </a:xfrm>
            <a:custGeom>
              <a:avLst/>
              <a:gdLst/>
              <a:ahLst/>
              <a:cxnLst/>
              <a:rect r="r" b="b" t="t" l="l"/>
              <a:pathLst>
                <a:path h="482774" w="1632342">
                  <a:moveTo>
                    <a:pt x="32535" y="0"/>
                  </a:moveTo>
                  <a:lnTo>
                    <a:pt x="1599807" y="0"/>
                  </a:lnTo>
                  <a:cubicBezTo>
                    <a:pt x="1617776" y="0"/>
                    <a:pt x="1632342" y="14566"/>
                    <a:pt x="1632342" y="32535"/>
                  </a:cubicBezTo>
                  <a:lnTo>
                    <a:pt x="1632342" y="450239"/>
                  </a:lnTo>
                  <a:cubicBezTo>
                    <a:pt x="1632342" y="458867"/>
                    <a:pt x="1628914" y="467143"/>
                    <a:pt x="1622813" y="473244"/>
                  </a:cubicBezTo>
                  <a:cubicBezTo>
                    <a:pt x="1616711" y="479346"/>
                    <a:pt x="1608436" y="482774"/>
                    <a:pt x="1599807" y="482774"/>
                  </a:cubicBezTo>
                  <a:lnTo>
                    <a:pt x="32535" y="482774"/>
                  </a:lnTo>
                  <a:cubicBezTo>
                    <a:pt x="14566" y="482774"/>
                    <a:pt x="0" y="468207"/>
                    <a:pt x="0" y="450239"/>
                  </a:cubicBezTo>
                  <a:lnTo>
                    <a:pt x="0" y="32535"/>
                  </a:lnTo>
                  <a:cubicBezTo>
                    <a:pt x="0" y="14566"/>
                    <a:pt x="14566" y="0"/>
                    <a:pt x="32535" y="0"/>
                  </a:cubicBezTo>
                  <a:close/>
                </a:path>
              </a:pathLst>
            </a:custGeom>
            <a:solidFill>
              <a:srgbClr val="F8F8F8"/>
            </a:solidFill>
            <a:ln w="104775" cap="rnd">
              <a:solidFill>
                <a:srgbClr val="F8D389"/>
              </a:solidFill>
              <a:prstDash val="solid"/>
              <a:round/>
            </a:ln>
          </p:spPr>
        </p:sp>
        <p:sp>
          <p:nvSpPr>
            <p:cNvPr name="TextBox 20" id="20"/>
            <p:cNvSpPr txBox="true"/>
            <p:nvPr/>
          </p:nvSpPr>
          <p:spPr>
            <a:xfrm>
              <a:off x="0" y="-38100"/>
              <a:ext cx="1632342"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1" id="21"/>
          <p:cNvGrpSpPr/>
          <p:nvPr/>
        </p:nvGrpSpPr>
        <p:grpSpPr>
          <a:xfrm rot="0">
            <a:off x="669364" y="6900144"/>
            <a:ext cx="1325728" cy="1324093"/>
            <a:chOff x="0" y="0"/>
            <a:chExt cx="323431" cy="323032"/>
          </a:xfrm>
        </p:grpSpPr>
        <p:sp>
          <p:nvSpPr>
            <p:cNvPr name="Freeform 22" id="22"/>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8F8F8"/>
            </a:solidFill>
          </p:spPr>
        </p:sp>
        <p:sp>
          <p:nvSpPr>
            <p:cNvPr name="TextBox 23" id="23"/>
            <p:cNvSpPr txBox="true"/>
            <p:nvPr/>
          </p:nvSpPr>
          <p:spPr>
            <a:xfrm>
              <a:off x="0" y="-114300"/>
              <a:ext cx="323431" cy="437332"/>
            </a:xfrm>
            <a:prstGeom prst="rect">
              <a:avLst/>
            </a:prstGeom>
          </p:spPr>
          <p:txBody>
            <a:bodyPr anchor="ctr" rtlCol="false" tIns="50800" lIns="50800" bIns="50800" rIns="50800"/>
            <a:lstStyle/>
            <a:p>
              <a:pPr algn="ctr">
                <a:lnSpc>
                  <a:spcPts val="8076"/>
                </a:lnSpc>
              </a:pPr>
              <a:r>
                <a:rPr lang="en-US" b="true" sz="5768">
                  <a:solidFill>
                    <a:srgbClr val="F8D389"/>
                  </a:solidFill>
                  <a:latin typeface="Montserrat Bold"/>
                  <a:ea typeface="Montserrat Bold"/>
                  <a:cs typeface="Montserrat Bold"/>
                  <a:sym typeface="Montserrat Bold"/>
                </a:rPr>
                <a:t>02</a:t>
              </a:r>
            </a:p>
          </p:txBody>
        </p:sp>
      </p:grpSp>
      <p:sp>
        <p:nvSpPr>
          <p:cNvPr name="Freeform 24" id="24"/>
          <p:cNvSpPr/>
          <p:nvPr/>
        </p:nvSpPr>
        <p:spPr>
          <a:xfrm flipH="false" flipV="false" rot="-10800000">
            <a:off x="10119186" y="8546553"/>
            <a:ext cx="7384325" cy="549497"/>
          </a:xfrm>
          <a:custGeom>
            <a:avLst/>
            <a:gdLst/>
            <a:ahLst/>
            <a:cxnLst/>
            <a:rect r="r" b="b" t="t" l="l"/>
            <a:pathLst>
              <a:path h="549497" w="7384325">
                <a:moveTo>
                  <a:pt x="0" y="0"/>
                </a:moveTo>
                <a:lnTo>
                  <a:pt x="7384325" y="0"/>
                </a:lnTo>
                <a:lnTo>
                  <a:pt x="7384325" y="549497"/>
                </a:lnTo>
                <a:lnTo>
                  <a:pt x="0" y="549497"/>
                </a:lnTo>
                <a:lnTo>
                  <a:pt x="0" y="0"/>
                </a:lnTo>
                <a:close/>
              </a:path>
            </a:pathLst>
          </a:custGeom>
          <a:blipFill>
            <a:blip r:embed="rId2">
              <a:alphaModFix amt="72000"/>
            </a:blip>
            <a:stretch>
              <a:fillRect l="0" t="0" r="0" b="-286352"/>
            </a:stretch>
          </a:blipFill>
        </p:spPr>
      </p:sp>
      <p:grpSp>
        <p:nvGrpSpPr>
          <p:cNvPr name="Group 25" id="25"/>
          <p:cNvGrpSpPr/>
          <p:nvPr/>
        </p:nvGrpSpPr>
        <p:grpSpPr>
          <a:xfrm rot="0">
            <a:off x="10004061" y="6411206"/>
            <a:ext cx="7614575" cy="2252051"/>
            <a:chOff x="0" y="0"/>
            <a:chExt cx="1632342" cy="482774"/>
          </a:xfrm>
        </p:grpSpPr>
        <p:sp>
          <p:nvSpPr>
            <p:cNvPr name="Freeform 26" id="26"/>
            <p:cNvSpPr/>
            <p:nvPr/>
          </p:nvSpPr>
          <p:spPr>
            <a:xfrm flipH="false" flipV="false" rot="0">
              <a:off x="0" y="0"/>
              <a:ext cx="1632342" cy="482774"/>
            </a:xfrm>
            <a:custGeom>
              <a:avLst/>
              <a:gdLst/>
              <a:ahLst/>
              <a:cxnLst/>
              <a:rect r="r" b="b" t="t" l="l"/>
              <a:pathLst>
                <a:path h="482774" w="1632342">
                  <a:moveTo>
                    <a:pt x="32535" y="0"/>
                  </a:moveTo>
                  <a:lnTo>
                    <a:pt x="1599807" y="0"/>
                  </a:lnTo>
                  <a:cubicBezTo>
                    <a:pt x="1617776" y="0"/>
                    <a:pt x="1632342" y="14566"/>
                    <a:pt x="1632342" y="32535"/>
                  </a:cubicBezTo>
                  <a:lnTo>
                    <a:pt x="1632342" y="450239"/>
                  </a:lnTo>
                  <a:cubicBezTo>
                    <a:pt x="1632342" y="458867"/>
                    <a:pt x="1628914" y="467143"/>
                    <a:pt x="1622813" y="473244"/>
                  </a:cubicBezTo>
                  <a:cubicBezTo>
                    <a:pt x="1616711" y="479346"/>
                    <a:pt x="1608436" y="482774"/>
                    <a:pt x="1599807" y="482774"/>
                  </a:cubicBezTo>
                  <a:lnTo>
                    <a:pt x="32535" y="482774"/>
                  </a:lnTo>
                  <a:cubicBezTo>
                    <a:pt x="14566" y="482774"/>
                    <a:pt x="0" y="468207"/>
                    <a:pt x="0" y="450239"/>
                  </a:cubicBezTo>
                  <a:lnTo>
                    <a:pt x="0" y="32535"/>
                  </a:lnTo>
                  <a:cubicBezTo>
                    <a:pt x="0" y="14566"/>
                    <a:pt x="14566" y="0"/>
                    <a:pt x="32535" y="0"/>
                  </a:cubicBezTo>
                  <a:close/>
                </a:path>
              </a:pathLst>
            </a:custGeom>
            <a:solidFill>
              <a:srgbClr val="F8F8F8"/>
            </a:solidFill>
            <a:ln w="104775" cap="rnd">
              <a:solidFill>
                <a:srgbClr val="FF8379"/>
              </a:solidFill>
              <a:prstDash val="solid"/>
              <a:round/>
            </a:ln>
          </p:spPr>
        </p:sp>
        <p:sp>
          <p:nvSpPr>
            <p:cNvPr name="TextBox 27" id="27"/>
            <p:cNvSpPr txBox="true"/>
            <p:nvPr/>
          </p:nvSpPr>
          <p:spPr>
            <a:xfrm>
              <a:off x="0" y="-38100"/>
              <a:ext cx="1632342"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8" id="28"/>
          <p:cNvGrpSpPr/>
          <p:nvPr/>
        </p:nvGrpSpPr>
        <p:grpSpPr>
          <a:xfrm rot="0">
            <a:off x="9341197" y="6900144"/>
            <a:ext cx="1325728" cy="1324093"/>
            <a:chOff x="0" y="0"/>
            <a:chExt cx="323431" cy="323032"/>
          </a:xfrm>
        </p:grpSpPr>
        <p:sp>
          <p:nvSpPr>
            <p:cNvPr name="Freeform 29" id="29"/>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8F8F8"/>
            </a:solidFill>
          </p:spPr>
        </p:sp>
        <p:sp>
          <p:nvSpPr>
            <p:cNvPr name="TextBox 30" id="30"/>
            <p:cNvSpPr txBox="true"/>
            <p:nvPr/>
          </p:nvSpPr>
          <p:spPr>
            <a:xfrm>
              <a:off x="0" y="-114300"/>
              <a:ext cx="323431" cy="437332"/>
            </a:xfrm>
            <a:prstGeom prst="rect">
              <a:avLst/>
            </a:prstGeom>
          </p:spPr>
          <p:txBody>
            <a:bodyPr anchor="ctr" rtlCol="false" tIns="50800" lIns="50800" bIns="50800" rIns="50800"/>
            <a:lstStyle/>
            <a:p>
              <a:pPr algn="ctr">
                <a:lnSpc>
                  <a:spcPts val="8076"/>
                </a:lnSpc>
              </a:pPr>
              <a:r>
                <a:rPr lang="en-US" b="true" sz="5768">
                  <a:solidFill>
                    <a:srgbClr val="FF8379"/>
                  </a:solidFill>
                  <a:latin typeface="Montserrat Bold"/>
                  <a:ea typeface="Montserrat Bold"/>
                  <a:cs typeface="Montserrat Bold"/>
                  <a:sym typeface="Montserrat Bold"/>
                </a:rPr>
                <a:t>04</a:t>
              </a:r>
            </a:p>
          </p:txBody>
        </p:sp>
      </p:grpSp>
      <p:sp>
        <p:nvSpPr>
          <p:cNvPr name="Freeform 31" id="31"/>
          <p:cNvSpPr/>
          <p:nvPr/>
        </p:nvSpPr>
        <p:spPr>
          <a:xfrm flipH="false" flipV="false" rot="0">
            <a:off x="15540715" y="6633225"/>
            <a:ext cx="1745078" cy="1745078"/>
          </a:xfrm>
          <a:custGeom>
            <a:avLst/>
            <a:gdLst/>
            <a:ahLst/>
            <a:cxnLst/>
            <a:rect r="r" b="b" t="t" l="l"/>
            <a:pathLst>
              <a:path h="1745078" w="1745078">
                <a:moveTo>
                  <a:pt x="0" y="0"/>
                </a:moveTo>
                <a:lnTo>
                  <a:pt x="1745078" y="0"/>
                </a:lnTo>
                <a:lnTo>
                  <a:pt x="1745078" y="1745078"/>
                </a:lnTo>
                <a:lnTo>
                  <a:pt x="0" y="17450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2" id="32"/>
          <p:cNvSpPr/>
          <p:nvPr/>
        </p:nvSpPr>
        <p:spPr>
          <a:xfrm flipH="false" flipV="false" rot="0">
            <a:off x="15706328" y="3992844"/>
            <a:ext cx="1413854" cy="1646409"/>
          </a:xfrm>
          <a:custGeom>
            <a:avLst/>
            <a:gdLst/>
            <a:ahLst/>
            <a:cxnLst/>
            <a:rect r="r" b="b" t="t" l="l"/>
            <a:pathLst>
              <a:path h="1646409" w="1413854">
                <a:moveTo>
                  <a:pt x="0" y="0"/>
                </a:moveTo>
                <a:lnTo>
                  <a:pt x="1413853" y="0"/>
                </a:lnTo>
                <a:lnTo>
                  <a:pt x="1413853" y="1646409"/>
                </a:lnTo>
                <a:lnTo>
                  <a:pt x="0" y="16464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3" id="33"/>
          <p:cNvSpPr/>
          <p:nvPr/>
        </p:nvSpPr>
        <p:spPr>
          <a:xfrm flipH="false" flipV="false" rot="0">
            <a:off x="6799475" y="6865487"/>
            <a:ext cx="1571332" cy="1343489"/>
          </a:xfrm>
          <a:custGeom>
            <a:avLst/>
            <a:gdLst/>
            <a:ahLst/>
            <a:cxnLst/>
            <a:rect r="r" b="b" t="t" l="l"/>
            <a:pathLst>
              <a:path h="1343489" w="1571332">
                <a:moveTo>
                  <a:pt x="0" y="0"/>
                </a:moveTo>
                <a:lnTo>
                  <a:pt x="1571332" y="0"/>
                </a:lnTo>
                <a:lnTo>
                  <a:pt x="1571332" y="1343489"/>
                </a:lnTo>
                <a:lnTo>
                  <a:pt x="0" y="134348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4" id="34"/>
          <p:cNvSpPr txBox="true"/>
          <p:nvPr/>
        </p:nvSpPr>
        <p:spPr>
          <a:xfrm rot="0">
            <a:off x="2063709" y="5006746"/>
            <a:ext cx="4515901" cy="548834"/>
          </a:xfrm>
          <a:prstGeom prst="rect">
            <a:avLst/>
          </a:prstGeom>
        </p:spPr>
        <p:txBody>
          <a:bodyPr anchor="t" rtlCol="false" tIns="0" lIns="0" bIns="0" rIns="0">
            <a:spAutoFit/>
          </a:bodyPr>
          <a:lstStyle/>
          <a:p>
            <a:pPr algn="l" marL="0" indent="0" lvl="0">
              <a:lnSpc>
                <a:spcPts val="2230"/>
              </a:lnSpc>
              <a:spcBef>
                <a:spcPct val="0"/>
              </a:spcBef>
            </a:pPr>
            <a:r>
              <a:rPr lang="en-US" sz="1742">
                <a:solidFill>
                  <a:srgbClr val="231F20"/>
                </a:solidFill>
                <a:latin typeface="Montserrat Classic"/>
                <a:ea typeface="Montserrat Classic"/>
                <a:cs typeface="Montserrat Classic"/>
                <a:sym typeface="Montserrat Classic"/>
              </a:rPr>
              <a:t>The system struggles with managing customer details effectively.</a:t>
            </a:r>
          </a:p>
        </p:txBody>
      </p:sp>
      <p:sp>
        <p:nvSpPr>
          <p:cNvPr name="TextBox 35" id="35"/>
          <p:cNvSpPr txBox="true"/>
          <p:nvPr/>
        </p:nvSpPr>
        <p:spPr>
          <a:xfrm rot="0">
            <a:off x="10809411" y="5090418"/>
            <a:ext cx="4515901" cy="548834"/>
          </a:xfrm>
          <a:prstGeom prst="rect">
            <a:avLst/>
          </a:prstGeom>
        </p:spPr>
        <p:txBody>
          <a:bodyPr anchor="t" rtlCol="false" tIns="0" lIns="0" bIns="0" rIns="0">
            <a:spAutoFit/>
          </a:bodyPr>
          <a:lstStyle/>
          <a:p>
            <a:pPr algn="l" marL="0" indent="0" lvl="0">
              <a:lnSpc>
                <a:spcPts val="2230"/>
              </a:lnSpc>
              <a:spcBef>
                <a:spcPct val="0"/>
              </a:spcBef>
            </a:pPr>
            <a:r>
              <a:rPr lang="en-US" sz="1742">
                <a:solidFill>
                  <a:srgbClr val="231F20"/>
                </a:solidFill>
                <a:latin typeface="Montserrat Classic"/>
                <a:ea typeface="Montserrat Classic"/>
                <a:cs typeface="Montserrat Classic"/>
                <a:sym typeface="Montserrat Classic"/>
              </a:rPr>
              <a:t>The system fails to support efficient CRUD operations for plan details.</a:t>
            </a:r>
          </a:p>
        </p:txBody>
      </p:sp>
      <p:sp>
        <p:nvSpPr>
          <p:cNvPr name="TextBox 36" id="36"/>
          <p:cNvSpPr txBox="true"/>
          <p:nvPr/>
        </p:nvSpPr>
        <p:spPr>
          <a:xfrm rot="0">
            <a:off x="2137579" y="7703346"/>
            <a:ext cx="4515901" cy="548834"/>
          </a:xfrm>
          <a:prstGeom prst="rect">
            <a:avLst/>
          </a:prstGeom>
        </p:spPr>
        <p:txBody>
          <a:bodyPr anchor="t" rtlCol="false" tIns="0" lIns="0" bIns="0" rIns="0">
            <a:spAutoFit/>
          </a:bodyPr>
          <a:lstStyle/>
          <a:p>
            <a:pPr algn="l" marL="0" indent="0" lvl="0">
              <a:lnSpc>
                <a:spcPts val="2230"/>
              </a:lnSpc>
              <a:spcBef>
                <a:spcPct val="0"/>
              </a:spcBef>
            </a:pPr>
            <a:r>
              <a:rPr lang="en-US" sz="1742">
                <a:solidFill>
                  <a:srgbClr val="231F20"/>
                </a:solidFill>
                <a:latin typeface="Montserrat Classic"/>
                <a:ea typeface="Montserrat Classic"/>
                <a:cs typeface="Montserrat Classic"/>
                <a:sym typeface="Montserrat Classic"/>
              </a:rPr>
              <a:t>The system hinders retrieval of call details by date.</a:t>
            </a:r>
          </a:p>
        </p:txBody>
      </p:sp>
      <p:sp>
        <p:nvSpPr>
          <p:cNvPr name="TextBox 37" id="37"/>
          <p:cNvSpPr txBox="true"/>
          <p:nvPr/>
        </p:nvSpPr>
        <p:spPr>
          <a:xfrm rot="0">
            <a:off x="2137579" y="6716082"/>
            <a:ext cx="4825122" cy="825339"/>
          </a:xfrm>
          <a:prstGeom prst="rect">
            <a:avLst/>
          </a:prstGeom>
        </p:spPr>
        <p:txBody>
          <a:bodyPr anchor="t" rtlCol="false" tIns="0" lIns="0" bIns="0" rIns="0">
            <a:spAutoFit/>
          </a:bodyPr>
          <a:lstStyle/>
          <a:p>
            <a:pPr algn="l" marL="0" indent="0" lvl="0">
              <a:lnSpc>
                <a:spcPts val="3257"/>
              </a:lnSpc>
              <a:spcBef>
                <a:spcPct val="0"/>
              </a:spcBef>
            </a:pPr>
            <a:r>
              <a:rPr lang="en-US" b="true" sz="2545">
                <a:solidFill>
                  <a:srgbClr val="333231"/>
                </a:solidFill>
                <a:latin typeface="Montserrat Classic Bold"/>
                <a:ea typeface="Montserrat Classic Bold"/>
                <a:cs typeface="Montserrat Classic Bold"/>
                <a:sym typeface="Montserrat Classic Bold"/>
              </a:rPr>
              <a:t>LIMITED CALL DATA RETRIEVAL</a:t>
            </a:r>
          </a:p>
        </p:txBody>
      </p:sp>
      <p:sp>
        <p:nvSpPr>
          <p:cNvPr name="TextBox 38" id="38"/>
          <p:cNvSpPr txBox="true"/>
          <p:nvPr/>
        </p:nvSpPr>
        <p:spPr>
          <a:xfrm rot="0">
            <a:off x="10809800" y="7623174"/>
            <a:ext cx="4515901" cy="822577"/>
          </a:xfrm>
          <a:prstGeom prst="rect">
            <a:avLst/>
          </a:prstGeom>
        </p:spPr>
        <p:txBody>
          <a:bodyPr anchor="t" rtlCol="false" tIns="0" lIns="0" bIns="0" rIns="0">
            <a:spAutoFit/>
          </a:bodyPr>
          <a:lstStyle/>
          <a:p>
            <a:pPr algn="l" marL="0" indent="0" lvl="0">
              <a:lnSpc>
                <a:spcPts val="2230"/>
              </a:lnSpc>
              <a:spcBef>
                <a:spcPct val="0"/>
              </a:spcBef>
            </a:pPr>
            <a:r>
              <a:rPr lang="en-US" sz="1742">
                <a:solidFill>
                  <a:srgbClr val="231F20"/>
                </a:solidFill>
                <a:latin typeface="Montserrat Classic"/>
                <a:ea typeface="Montserrat Classic"/>
                <a:cs typeface="Montserrat Classic"/>
                <a:sym typeface="Montserrat Classic"/>
              </a:rPr>
              <a:t>The system lacks capabilities for calculating call durations and frequencies.</a:t>
            </a:r>
          </a:p>
        </p:txBody>
      </p:sp>
      <p:sp>
        <p:nvSpPr>
          <p:cNvPr name="TextBox 39" id="39"/>
          <p:cNvSpPr txBox="true"/>
          <p:nvPr/>
        </p:nvSpPr>
        <p:spPr>
          <a:xfrm rot="0">
            <a:off x="10809411" y="6716082"/>
            <a:ext cx="4426745" cy="825339"/>
          </a:xfrm>
          <a:prstGeom prst="rect">
            <a:avLst/>
          </a:prstGeom>
        </p:spPr>
        <p:txBody>
          <a:bodyPr anchor="t" rtlCol="false" tIns="0" lIns="0" bIns="0" rIns="0">
            <a:spAutoFit/>
          </a:bodyPr>
          <a:lstStyle/>
          <a:p>
            <a:pPr algn="l" marL="0" indent="0" lvl="0">
              <a:lnSpc>
                <a:spcPts val="3257"/>
              </a:lnSpc>
              <a:spcBef>
                <a:spcPct val="0"/>
              </a:spcBef>
            </a:pPr>
            <a:r>
              <a:rPr lang="en-US" b="true" sz="2545">
                <a:solidFill>
                  <a:srgbClr val="333231"/>
                </a:solidFill>
                <a:latin typeface="Montserrat Classic Bold"/>
                <a:ea typeface="Montserrat Classic Bold"/>
                <a:cs typeface="Montserrat Classic Bold"/>
                <a:sym typeface="Montserrat Classic Bold"/>
              </a:rPr>
              <a:t>LACK OF ANALYTICAL FUNCTIONALITY</a:t>
            </a:r>
          </a:p>
        </p:txBody>
      </p:sp>
      <p:sp>
        <p:nvSpPr>
          <p:cNvPr name="TextBox 40" id="40"/>
          <p:cNvSpPr txBox="true"/>
          <p:nvPr/>
        </p:nvSpPr>
        <p:spPr>
          <a:xfrm rot="0">
            <a:off x="2063709" y="4057653"/>
            <a:ext cx="4500026" cy="784782"/>
          </a:xfrm>
          <a:prstGeom prst="rect">
            <a:avLst/>
          </a:prstGeom>
        </p:spPr>
        <p:txBody>
          <a:bodyPr anchor="t" rtlCol="false" tIns="0" lIns="0" bIns="0" rIns="0">
            <a:spAutoFit/>
          </a:bodyPr>
          <a:lstStyle/>
          <a:p>
            <a:pPr algn="l" marL="0" indent="0" lvl="0">
              <a:lnSpc>
                <a:spcPts val="3129"/>
              </a:lnSpc>
              <a:spcBef>
                <a:spcPct val="0"/>
              </a:spcBef>
            </a:pPr>
            <a:r>
              <a:rPr lang="en-US" b="true" sz="2445">
                <a:solidFill>
                  <a:srgbClr val="333231"/>
                </a:solidFill>
                <a:latin typeface="Montserrat Classic Bold"/>
                <a:ea typeface="Montserrat Classic Bold"/>
                <a:cs typeface="Montserrat Classic Bold"/>
                <a:sym typeface="Montserrat Classic Bold"/>
              </a:rPr>
              <a:t>INEFFICIENT CUSTOMER MANAGEMENT</a:t>
            </a:r>
          </a:p>
        </p:txBody>
      </p:sp>
      <p:sp>
        <p:nvSpPr>
          <p:cNvPr name="TextBox 41" id="41"/>
          <p:cNvSpPr txBox="true"/>
          <p:nvPr/>
        </p:nvSpPr>
        <p:spPr>
          <a:xfrm rot="0">
            <a:off x="3316069" y="1358670"/>
            <a:ext cx="11294937" cy="871799"/>
          </a:xfrm>
          <a:prstGeom prst="rect">
            <a:avLst/>
          </a:prstGeom>
        </p:spPr>
        <p:txBody>
          <a:bodyPr anchor="t" rtlCol="false" tIns="0" lIns="0" bIns="0" rIns="0">
            <a:spAutoFit/>
          </a:bodyPr>
          <a:lstStyle/>
          <a:p>
            <a:pPr algn="ctr" marL="0" indent="0" lvl="0">
              <a:lnSpc>
                <a:spcPts val="7073"/>
              </a:lnSpc>
              <a:spcBef>
                <a:spcPct val="0"/>
              </a:spcBef>
            </a:pPr>
            <a:r>
              <a:rPr lang="en-US" b="true" sz="5052" spc="308">
                <a:solidFill>
                  <a:srgbClr val="343432"/>
                </a:solidFill>
                <a:latin typeface="Montserrat Classic Bold"/>
                <a:ea typeface="Montserrat Classic Bold"/>
                <a:cs typeface="Montserrat Classic Bold"/>
                <a:sym typeface="Montserrat Classic Bold"/>
              </a:rPr>
              <a:t>PROBLEM STATEMENT</a:t>
            </a:r>
          </a:p>
        </p:txBody>
      </p:sp>
      <p:sp>
        <p:nvSpPr>
          <p:cNvPr name="TextBox 42" id="42"/>
          <p:cNvSpPr txBox="true"/>
          <p:nvPr/>
        </p:nvSpPr>
        <p:spPr>
          <a:xfrm rot="0">
            <a:off x="3846501" y="2355791"/>
            <a:ext cx="10558160" cy="699929"/>
          </a:xfrm>
          <a:prstGeom prst="rect">
            <a:avLst/>
          </a:prstGeom>
        </p:spPr>
        <p:txBody>
          <a:bodyPr anchor="t" rtlCol="false" tIns="0" lIns="0" bIns="0" rIns="0">
            <a:spAutoFit/>
          </a:bodyPr>
          <a:lstStyle/>
          <a:p>
            <a:pPr algn="ctr">
              <a:lnSpc>
                <a:spcPts val="2896"/>
              </a:lnSpc>
              <a:spcBef>
                <a:spcPct val="0"/>
              </a:spcBef>
            </a:pPr>
            <a:r>
              <a:rPr lang="en-US" sz="2068">
                <a:solidFill>
                  <a:srgbClr val="343432"/>
                </a:solidFill>
                <a:latin typeface="Montserrat"/>
                <a:ea typeface="Montserrat"/>
                <a:cs typeface="Montserrat"/>
                <a:sym typeface="Montserrat"/>
              </a:rPr>
              <a:t>Identifying the key inefficiencies and challenges in managing customer profiles, plan details, and call records within the current telecom system.</a:t>
            </a:r>
          </a:p>
        </p:txBody>
      </p:sp>
      <p:sp>
        <p:nvSpPr>
          <p:cNvPr name="TextBox 43" id="43"/>
          <p:cNvSpPr txBox="true"/>
          <p:nvPr/>
        </p:nvSpPr>
        <p:spPr>
          <a:xfrm rot="0">
            <a:off x="10809411" y="4085007"/>
            <a:ext cx="3560333" cy="825339"/>
          </a:xfrm>
          <a:prstGeom prst="rect">
            <a:avLst/>
          </a:prstGeom>
        </p:spPr>
        <p:txBody>
          <a:bodyPr anchor="t" rtlCol="false" tIns="0" lIns="0" bIns="0" rIns="0">
            <a:spAutoFit/>
          </a:bodyPr>
          <a:lstStyle/>
          <a:p>
            <a:pPr algn="l" marL="0" indent="0" lvl="0">
              <a:lnSpc>
                <a:spcPts val="3257"/>
              </a:lnSpc>
              <a:spcBef>
                <a:spcPct val="0"/>
              </a:spcBef>
            </a:pPr>
            <a:r>
              <a:rPr lang="en-US" b="true" sz="2545">
                <a:solidFill>
                  <a:srgbClr val="333231"/>
                </a:solidFill>
                <a:latin typeface="Montserrat Classic Bold"/>
                <a:ea typeface="Montserrat Classic Bold"/>
                <a:cs typeface="Montserrat Classic Bold"/>
                <a:sym typeface="Montserrat Classic Bold"/>
              </a:rPr>
              <a:t>INADEQUATE PLAN DETAILS HANDLING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10800000">
            <a:off x="1784949" y="3824357"/>
            <a:ext cx="4530850" cy="5433943"/>
            <a:chOff x="0" y="0"/>
            <a:chExt cx="2041606" cy="2448541"/>
          </a:xfrm>
        </p:grpSpPr>
        <p:sp>
          <p:nvSpPr>
            <p:cNvPr name="Freeform 3" id="3"/>
            <p:cNvSpPr/>
            <p:nvPr/>
          </p:nvSpPr>
          <p:spPr>
            <a:xfrm flipH="false" flipV="false" rot="0">
              <a:off x="0" y="0"/>
              <a:ext cx="2041606" cy="2448541"/>
            </a:xfrm>
            <a:custGeom>
              <a:avLst/>
              <a:gdLst/>
              <a:ahLst/>
              <a:cxnLst/>
              <a:rect r="r" b="b" t="t" l="l"/>
              <a:pathLst>
                <a:path h="2448541" w="2041606">
                  <a:moveTo>
                    <a:pt x="54679" y="0"/>
                  </a:moveTo>
                  <a:lnTo>
                    <a:pt x="1986927" y="0"/>
                  </a:lnTo>
                  <a:cubicBezTo>
                    <a:pt x="2017126" y="0"/>
                    <a:pt x="2041606" y="24481"/>
                    <a:pt x="2041606" y="54679"/>
                  </a:cubicBezTo>
                  <a:lnTo>
                    <a:pt x="2041606" y="2393862"/>
                  </a:lnTo>
                  <a:cubicBezTo>
                    <a:pt x="2041606" y="2408364"/>
                    <a:pt x="2035845" y="2422272"/>
                    <a:pt x="2025591" y="2432526"/>
                  </a:cubicBezTo>
                  <a:cubicBezTo>
                    <a:pt x="2015337" y="2442780"/>
                    <a:pt x="2001429" y="2448541"/>
                    <a:pt x="1986927" y="2448541"/>
                  </a:cubicBezTo>
                  <a:lnTo>
                    <a:pt x="54679" y="2448541"/>
                  </a:lnTo>
                  <a:cubicBezTo>
                    <a:pt x="40177" y="2448541"/>
                    <a:pt x="26269" y="2442780"/>
                    <a:pt x="16015" y="2432526"/>
                  </a:cubicBezTo>
                  <a:cubicBezTo>
                    <a:pt x="5761" y="2422272"/>
                    <a:pt x="0" y="2408364"/>
                    <a:pt x="0" y="2393862"/>
                  </a:cubicBezTo>
                  <a:lnTo>
                    <a:pt x="0" y="54679"/>
                  </a:lnTo>
                  <a:cubicBezTo>
                    <a:pt x="0" y="24481"/>
                    <a:pt x="24481" y="0"/>
                    <a:pt x="54679" y="0"/>
                  </a:cubicBezTo>
                  <a:close/>
                </a:path>
              </a:pathLst>
            </a:custGeom>
            <a:solidFill>
              <a:srgbClr val="FFFFFF"/>
            </a:solidFill>
            <a:ln w="123825" cap="rnd">
              <a:solidFill>
                <a:srgbClr val="9397D8"/>
              </a:solidFill>
              <a:prstDash val="solid"/>
              <a:round/>
            </a:ln>
          </p:spPr>
        </p:sp>
        <p:sp>
          <p:nvSpPr>
            <p:cNvPr name="TextBox 4" id="4"/>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5" id="5"/>
          <p:cNvSpPr/>
          <p:nvPr/>
        </p:nvSpPr>
        <p:spPr>
          <a:xfrm flipH="false" flipV="false" rot="0">
            <a:off x="2492739" y="3824357"/>
            <a:ext cx="3094021" cy="1442126"/>
          </a:xfrm>
          <a:custGeom>
            <a:avLst/>
            <a:gdLst/>
            <a:ahLst/>
            <a:cxnLst/>
            <a:rect r="r" b="b" t="t" l="l"/>
            <a:pathLst>
              <a:path h="1442126" w="3094021">
                <a:moveTo>
                  <a:pt x="0" y="0"/>
                </a:moveTo>
                <a:lnTo>
                  <a:pt x="3094022" y="0"/>
                </a:lnTo>
                <a:lnTo>
                  <a:pt x="3094022" y="1442126"/>
                </a:lnTo>
                <a:lnTo>
                  <a:pt x="0" y="1442126"/>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grpSp>
        <p:nvGrpSpPr>
          <p:cNvPr name="Group 6" id="6"/>
          <p:cNvGrpSpPr/>
          <p:nvPr/>
        </p:nvGrpSpPr>
        <p:grpSpPr>
          <a:xfrm rot="-10800000">
            <a:off x="6870499" y="3824357"/>
            <a:ext cx="4530850" cy="5433943"/>
            <a:chOff x="0" y="0"/>
            <a:chExt cx="2041606" cy="2448541"/>
          </a:xfrm>
        </p:grpSpPr>
        <p:sp>
          <p:nvSpPr>
            <p:cNvPr name="Freeform 7" id="7"/>
            <p:cNvSpPr/>
            <p:nvPr/>
          </p:nvSpPr>
          <p:spPr>
            <a:xfrm flipH="false" flipV="false" rot="0">
              <a:off x="0" y="0"/>
              <a:ext cx="2041606" cy="2448541"/>
            </a:xfrm>
            <a:custGeom>
              <a:avLst/>
              <a:gdLst/>
              <a:ahLst/>
              <a:cxnLst/>
              <a:rect r="r" b="b" t="t" l="l"/>
              <a:pathLst>
                <a:path h="2448541" w="2041606">
                  <a:moveTo>
                    <a:pt x="54679" y="0"/>
                  </a:moveTo>
                  <a:lnTo>
                    <a:pt x="1986927" y="0"/>
                  </a:lnTo>
                  <a:cubicBezTo>
                    <a:pt x="2017126" y="0"/>
                    <a:pt x="2041606" y="24481"/>
                    <a:pt x="2041606" y="54679"/>
                  </a:cubicBezTo>
                  <a:lnTo>
                    <a:pt x="2041606" y="2393862"/>
                  </a:lnTo>
                  <a:cubicBezTo>
                    <a:pt x="2041606" y="2408364"/>
                    <a:pt x="2035845" y="2422272"/>
                    <a:pt x="2025591" y="2432526"/>
                  </a:cubicBezTo>
                  <a:cubicBezTo>
                    <a:pt x="2015337" y="2442780"/>
                    <a:pt x="2001429" y="2448541"/>
                    <a:pt x="1986927" y="2448541"/>
                  </a:cubicBezTo>
                  <a:lnTo>
                    <a:pt x="54679" y="2448541"/>
                  </a:lnTo>
                  <a:cubicBezTo>
                    <a:pt x="40177" y="2448541"/>
                    <a:pt x="26269" y="2442780"/>
                    <a:pt x="16015" y="2432526"/>
                  </a:cubicBezTo>
                  <a:cubicBezTo>
                    <a:pt x="5761" y="2422272"/>
                    <a:pt x="0" y="2408364"/>
                    <a:pt x="0" y="2393862"/>
                  </a:cubicBezTo>
                  <a:lnTo>
                    <a:pt x="0" y="54679"/>
                  </a:lnTo>
                  <a:cubicBezTo>
                    <a:pt x="0" y="24481"/>
                    <a:pt x="24481" y="0"/>
                    <a:pt x="54679" y="0"/>
                  </a:cubicBezTo>
                  <a:close/>
                </a:path>
              </a:pathLst>
            </a:custGeom>
            <a:solidFill>
              <a:srgbClr val="FFFFFF"/>
            </a:solidFill>
            <a:ln w="123825" cap="rnd">
              <a:solidFill>
                <a:srgbClr val="63B1DB"/>
              </a:solidFill>
              <a:prstDash val="solid"/>
              <a:round/>
            </a:ln>
          </p:spPr>
        </p:sp>
        <p:sp>
          <p:nvSpPr>
            <p:cNvPr name="TextBox 8" id="8"/>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9" id="9"/>
          <p:cNvSpPr/>
          <p:nvPr/>
        </p:nvSpPr>
        <p:spPr>
          <a:xfrm flipH="false" flipV="false" rot="0">
            <a:off x="7554439" y="3824357"/>
            <a:ext cx="3094021" cy="1442126"/>
          </a:xfrm>
          <a:custGeom>
            <a:avLst/>
            <a:gdLst/>
            <a:ahLst/>
            <a:cxnLst/>
            <a:rect r="r" b="b" t="t" l="l"/>
            <a:pathLst>
              <a:path h="1442126" w="3094021">
                <a:moveTo>
                  <a:pt x="0" y="0"/>
                </a:moveTo>
                <a:lnTo>
                  <a:pt x="3094021" y="0"/>
                </a:lnTo>
                <a:lnTo>
                  <a:pt x="3094021" y="1442126"/>
                </a:lnTo>
                <a:lnTo>
                  <a:pt x="0" y="1442126"/>
                </a:lnTo>
                <a:lnTo>
                  <a:pt x="0" y="0"/>
                </a:lnTo>
                <a:close/>
              </a:path>
            </a:pathLst>
          </a:custGeom>
          <a:blipFill>
            <a:blip r:embed="rId4">
              <a:extLst>
                <a:ext uri="{96DAC541-7B7A-43D3-8B79-37D633B846F1}">
                  <asvg:svgBlip xmlns:asvg="http://schemas.microsoft.com/office/drawing/2016/SVG/main" r:embed="rId5"/>
                </a:ext>
              </a:extLst>
            </a:blip>
            <a:stretch>
              <a:fillRect l="0" t="-114545" r="0" b="0"/>
            </a:stretch>
          </a:blipFill>
          <a:ln cap="sq">
            <a:noFill/>
            <a:prstDash val="solid"/>
            <a:miter/>
          </a:ln>
        </p:spPr>
      </p:sp>
      <p:grpSp>
        <p:nvGrpSpPr>
          <p:cNvPr name="Group 10" id="10"/>
          <p:cNvGrpSpPr/>
          <p:nvPr/>
        </p:nvGrpSpPr>
        <p:grpSpPr>
          <a:xfrm rot="-10800000">
            <a:off x="11953151" y="3824357"/>
            <a:ext cx="4530850" cy="5433943"/>
            <a:chOff x="0" y="0"/>
            <a:chExt cx="2041606" cy="2448541"/>
          </a:xfrm>
        </p:grpSpPr>
        <p:sp>
          <p:nvSpPr>
            <p:cNvPr name="Freeform 11" id="11"/>
            <p:cNvSpPr/>
            <p:nvPr/>
          </p:nvSpPr>
          <p:spPr>
            <a:xfrm flipH="false" flipV="false" rot="0">
              <a:off x="0" y="0"/>
              <a:ext cx="2041606" cy="2448541"/>
            </a:xfrm>
            <a:custGeom>
              <a:avLst/>
              <a:gdLst/>
              <a:ahLst/>
              <a:cxnLst/>
              <a:rect r="r" b="b" t="t" l="l"/>
              <a:pathLst>
                <a:path h="2448541" w="2041606">
                  <a:moveTo>
                    <a:pt x="54679" y="0"/>
                  </a:moveTo>
                  <a:lnTo>
                    <a:pt x="1986927" y="0"/>
                  </a:lnTo>
                  <a:cubicBezTo>
                    <a:pt x="2017126" y="0"/>
                    <a:pt x="2041606" y="24481"/>
                    <a:pt x="2041606" y="54679"/>
                  </a:cubicBezTo>
                  <a:lnTo>
                    <a:pt x="2041606" y="2393862"/>
                  </a:lnTo>
                  <a:cubicBezTo>
                    <a:pt x="2041606" y="2408364"/>
                    <a:pt x="2035845" y="2422272"/>
                    <a:pt x="2025591" y="2432526"/>
                  </a:cubicBezTo>
                  <a:cubicBezTo>
                    <a:pt x="2015337" y="2442780"/>
                    <a:pt x="2001429" y="2448541"/>
                    <a:pt x="1986927" y="2448541"/>
                  </a:cubicBezTo>
                  <a:lnTo>
                    <a:pt x="54679" y="2448541"/>
                  </a:lnTo>
                  <a:cubicBezTo>
                    <a:pt x="40177" y="2448541"/>
                    <a:pt x="26269" y="2442780"/>
                    <a:pt x="16015" y="2432526"/>
                  </a:cubicBezTo>
                  <a:cubicBezTo>
                    <a:pt x="5761" y="2422272"/>
                    <a:pt x="0" y="2408364"/>
                    <a:pt x="0" y="2393862"/>
                  </a:cubicBezTo>
                  <a:lnTo>
                    <a:pt x="0" y="54679"/>
                  </a:lnTo>
                  <a:cubicBezTo>
                    <a:pt x="0" y="24481"/>
                    <a:pt x="24481" y="0"/>
                    <a:pt x="54679" y="0"/>
                  </a:cubicBezTo>
                  <a:close/>
                </a:path>
              </a:pathLst>
            </a:custGeom>
            <a:solidFill>
              <a:srgbClr val="FFFFFF"/>
            </a:solidFill>
            <a:ln w="123825" cap="rnd">
              <a:solidFill>
                <a:srgbClr val="8ED7E8"/>
              </a:solidFill>
              <a:prstDash val="solid"/>
              <a:round/>
            </a:ln>
          </p:spPr>
        </p:sp>
        <p:sp>
          <p:nvSpPr>
            <p:cNvPr name="TextBox 12" id="12"/>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3" id="13"/>
          <p:cNvSpPr/>
          <p:nvPr/>
        </p:nvSpPr>
        <p:spPr>
          <a:xfrm flipH="false" flipV="false" rot="0">
            <a:off x="12613254" y="3824357"/>
            <a:ext cx="3094021" cy="1442126"/>
          </a:xfrm>
          <a:custGeom>
            <a:avLst/>
            <a:gdLst/>
            <a:ahLst/>
            <a:cxnLst/>
            <a:rect r="r" b="b" t="t" l="l"/>
            <a:pathLst>
              <a:path h="1442126" w="3094021">
                <a:moveTo>
                  <a:pt x="0" y="0"/>
                </a:moveTo>
                <a:lnTo>
                  <a:pt x="3094022" y="0"/>
                </a:lnTo>
                <a:lnTo>
                  <a:pt x="3094022" y="1442126"/>
                </a:lnTo>
                <a:lnTo>
                  <a:pt x="0" y="1442126"/>
                </a:lnTo>
                <a:lnTo>
                  <a:pt x="0" y="0"/>
                </a:lnTo>
                <a:close/>
              </a:path>
            </a:pathLst>
          </a:custGeom>
          <a:blipFill>
            <a:blip r:embed="rId6">
              <a:extLst>
                <a:ext uri="{96DAC541-7B7A-43D3-8B79-37D633B846F1}">
                  <asvg:svgBlip xmlns:asvg="http://schemas.microsoft.com/office/drawing/2016/SVG/main" r:embed="rId7"/>
                </a:ext>
              </a:extLst>
            </a:blip>
            <a:stretch>
              <a:fillRect l="0" t="-114545" r="0" b="0"/>
            </a:stretch>
          </a:blipFill>
          <a:ln cap="sq">
            <a:noFill/>
            <a:prstDash val="solid"/>
            <a:miter/>
          </a:ln>
        </p:spPr>
      </p:sp>
      <p:sp>
        <p:nvSpPr>
          <p:cNvPr name="Freeform 14" id="14"/>
          <p:cNvSpPr/>
          <p:nvPr/>
        </p:nvSpPr>
        <p:spPr>
          <a:xfrm flipH="false" flipV="false" rot="0">
            <a:off x="8576911" y="5232868"/>
            <a:ext cx="1115128" cy="1213745"/>
          </a:xfrm>
          <a:custGeom>
            <a:avLst/>
            <a:gdLst/>
            <a:ahLst/>
            <a:cxnLst/>
            <a:rect r="r" b="b" t="t" l="l"/>
            <a:pathLst>
              <a:path h="1213745" w="1115128">
                <a:moveTo>
                  <a:pt x="0" y="0"/>
                </a:moveTo>
                <a:lnTo>
                  <a:pt x="1115128" y="0"/>
                </a:lnTo>
                <a:lnTo>
                  <a:pt x="1115128" y="1213745"/>
                </a:lnTo>
                <a:lnTo>
                  <a:pt x="0" y="12137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3407695" y="5143500"/>
            <a:ext cx="1205379" cy="1303113"/>
          </a:xfrm>
          <a:custGeom>
            <a:avLst/>
            <a:gdLst/>
            <a:ahLst/>
            <a:cxnLst/>
            <a:rect r="r" b="b" t="t" l="l"/>
            <a:pathLst>
              <a:path h="1303113" w="1205379">
                <a:moveTo>
                  <a:pt x="0" y="0"/>
                </a:moveTo>
                <a:lnTo>
                  <a:pt x="1205379" y="0"/>
                </a:lnTo>
                <a:lnTo>
                  <a:pt x="1205379" y="1303113"/>
                </a:lnTo>
                <a:lnTo>
                  <a:pt x="0" y="13031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13658774" y="5228658"/>
            <a:ext cx="1184083" cy="1122446"/>
          </a:xfrm>
          <a:custGeom>
            <a:avLst/>
            <a:gdLst/>
            <a:ahLst/>
            <a:cxnLst/>
            <a:rect r="r" b="b" t="t" l="l"/>
            <a:pathLst>
              <a:path h="1122446" w="1184083">
                <a:moveTo>
                  <a:pt x="0" y="0"/>
                </a:moveTo>
                <a:lnTo>
                  <a:pt x="1184083" y="0"/>
                </a:lnTo>
                <a:lnTo>
                  <a:pt x="1184083" y="1122445"/>
                </a:lnTo>
                <a:lnTo>
                  <a:pt x="0" y="112244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7" id="17"/>
          <p:cNvSpPr txBox="true"/>
          <p:nvPr/>
        </p:nvSpPr>
        <p:spPr>
          <a:xfrm rot="0">
            <a:off x="3974673" y="1268215"/>
            <a:ext cx="10558160" cy="1061879"/>
          </a:xfrm>
          <a:prstGeom prst="rect">
            <a:avLst/>
          </a:prstGeom>
        </p:spPr>
        <p:txBody>
          <a:bodyPr anchor="t" rtlCol="false" tIns="0" lIns="0" bIns="0" rIns="0">
            <a:spAutoFit/>
          </a:bodyPr>
          <a:lstStyle/>
          <a:p>
            <a:pPr algn="ctr">
              <a:lnSpc>
                <a:spcPts val="2896"/>
              </a:lnSpc>
              <a:spcBef>
                <a:spcPct val="0"/>
              </a:spcBef>
            </a:pPr>
            <a:r>
              <a:rPr lang="en-US" sz="2068">
                <a:solidFill>
                  <a:srgbClr val="343432"/>
                </a:solidFill>
                <a:latin typeface="Montserrat"/>
                <a:ea typeface="Montserrat"/>
                <a:cs typeface="Montserrat"/>
                <a:sym typeface="Montserrat"/>
              </a:rPr>
              <a:t>Implementing a comprehensive system to enhance CRUD operations, improve call data retrieval, integrate data management, and provide advanced reporting and insights.</a:t>
            </a:r>
          </a:p>
        </p:txBody>
      </p:sp>
      <p:sp>
        <p:nvSpPr>
          <p:cNvPr name="TextBox 18" id="18"/>
          <p:cNvSpPr txBox="true"/>
          <p:nvPr/>
        </p:nvSpPr>
        <p:spPr>
          <a:xfrm rot="0">
            <a:off x="7151542" y="7312007"/>
            <a:ext cx="3965867" cy="1710640"/>
          </a:xfrm>
          <a:prstGeom prst="rect">
            <a:avLst/>
          </a:prstGeom>
        </p:spPr>
        <p:txBody>
          <a:bodyPr anchor="t" rtlCol="false" tIns="0" lIns="0" bIns="0" rIns="0">
            <a:spAutoFit/>
          </a:bodyPr>
          <a:lstStyle/>
          <a:p>
            <a:pPr algn="ctr" marL="0" indent="0" lvl="0">
              <a:lnSpc>
                <a:spcPts val="2790"/>
              </a:lnSpc>
            </a:pPr>
            <a:r>
              <a:rPr lang="en-US" sz="1860">
                <a:solidFill>
                  <a:srgbClr val="343432"/>
                </a:solidFill>
                <a:latin typeface="Montserrat Classic"/>
                <a:ea typeface="Montserrat Classic"/>
                <a:cs typeface="Montserrat Classic"/>
                <a:sym typeface="Montserrat Classic"/>
              </a:rPr>
              <a:t>Introduce capabilities to fetch call details by date and perform detailed analysis, including calculating call durations and frequencies.</a:t>
            </a:r>
          </a:p>
        </p:txBody>
      </p:sp>
      <p:sp>
        <p:nvSpPr>
          <p:cNvPr name="TextBox 19" id="19"/>
          <p:cNvSpPr txBox="true"/>
          <p:nvPr/>
        </p:nvSpPr>
        <p:spPr>
          <a:xfrm rot="0">
            <a:off x="7571483" y="6349754"/>
            <a:ext cx="3040454" cy="832334"/>
          </a:xfrm>
          <a:prstGeom prst="rect">
            <a:avLst/>
          </a:prstGeom>
        </p:spPr>
        <p:txBody>
          <a:bodyPr anchor="t" rtlCol="false" tIns="0" lIns="0" bIns="0" rIns="0">
            <a:spAutoFit/>
          </a:bodyPr>
          <a:lstStyle/>
          <a:p>
            <a:pPr algn="ctr" marL="0" indent="0" lvl="0">
              <a:lnSpc>
                <a:spcPts val="3299"/>
              </a:lnSpc>
              <a:spcBef>
                <a:spcPct val="0"/>
              </a:spcBef>
            </a:pPr>
            <a:r>
              <a:rPr lang="en-US" b="true" sz="2577">
                <a:solidFill>
                  <a:srgbClr val="343432"/>
                </a:solidFill>
                <a:latin typeface="Montserrat Classic Bold"/>
                <a:ea typeface="Montserrat Classic Bold"/>
                <a:cs typeface="Montserrat Classic Bold"/>
                <a:sym typeface="Montserrat Classic Bold"/>
              </a:rPr>
              <a:t>Advanced Call Data Retrieval</a:t>
            </a:r>
          </a:p>
        </p:txBody>
      </p:sp>
      <p:sp>
        <p:nvSpPr>
          <p:cNvPr name="TextBox 20" id="20"/>
          <p:cNvSpPr txBox="true"/>
          <p:nvPr/>
        </p:nvSpPr>
        <p:spPr>
          <a:xfrm rot="0">
            <a:off x="8393483" y="3908138"/>
            <a:ext cx="1351388" cy="879171"/>
          </a:xfrm>
          <a:prstGeom prst="rect">
            <a:avLst/>
          </a:prstGeom>
        </p:spPr>
        <p:txBody>
          <a:bodyPr anchor="t" rtlCol="false" tIns="0" lIns="0" bIns="0" rIns="0">
            <a:spAutoFit/>
          </a:bodyPr>
          <a:lstStyle/>
          <a:p>
            <a:pPr algn="ctr" marL="0" indent="0" lvl="0">
              <a:lnSpc>
                <a:spcPts val="7056"/>
              </a:lnSpc>
              <a:spcBef>
                <a:spcPct val="0"/>
              </a:spcBef>
            </a:pPr>
            <a:r>
              <a:rPr lang="en-US" b="true" sz="5513">
                <a:solidFill>
                  <a:srgbClr val="F8F8F8"/>
                </a:solidFill>
                <a:latin typeface="Montserrat Classic Bold"/>
                <a:ea typeface="Montserrat Classic Bold"/>
                <a:cs typeface="Montserrat Classic Bold"/>
                <a:sym typeface="Montserrat Classic Bold"/>
              </a:rPr>
              <a:t>02</a:t>
            </a:r>
          </a:p>
        </p:txBody>
      </p:sp>
      <p:sp>
        <p:nvSpPr>
          <p:cNvPr name="TextBox 21" id="21"/>
          <p:cNvSpPr txBox="true"/>
          <p:nvPr/>
        </p:nvSpPr>
        <p:spPr>
          <a:xfrm rot="0">
            <a:off x="12235642" y="7312007"/>
            <a:ext cx="3965867" cy="1365764"/>
          </a:xfrm>
          <a:prstGeom prst="rect">
            <a:avLst/>
          </a:prstGeom>
        </p:spPr>
        <p:txBody>
          <a:bodyPr anchor="t" rtlCol="false" tIns="0" lIns="0" bIns="0" rIns="0">
            <a:spAutoFit/>
          </a:bodyPr>
          <a:lstStyle/>
          <a:p>
            <a:pPr algn="ctr" marL="0" indent="0" lvl="0">
              <a:lnSpc>
                <a:spcPts val="2790"/>
              </a:lnSpc>
            </a:pPr>
            <a:r>
              <a:rPr lang="en-US" sz="1860">
                <a:solidFill>
                  <a:srgbClr val="343432"/>
                </a:solidFill>
                <a:latin typeface="Montserrat Classic"/>
                <a:ea typeface="Montserrat Classic"/>
                <a:cs typeface="Montserrat Classic"/>
                <a:sym typeface="Montserrat Classic"/>
              </a:rPr>
              <a:t>Centralize customer, plan, and call data into a unified system to eliminate inefficiencies and improve accessibility.</a:t>
            </a:r>
          </a:p>
        </p:txBody>
      </p:sp>
      <p:sp>
        <p:nvSpPr>
          <p:cNvPr name="TextBox 22" id="22"/>
          <p:cNvSpPr txBox="true"/>
          <p:nvPr/>
        </p:nvSpPr>
        <p:spPr>
          <a:xfrm rot="0">
            <a:off x="12177331" y="6384423"/>
            <a:ext cx="3965867" cy="832334"/>
          </a:xfrm>
          <a:prstGeom prst="rect">
            <a:avLst/>
          </a:prstGeom>
        </p:spPr>
        <p:txBody>
          <a:bodyPr anchor="t" rtlCol="false" tIns="0" lIns="0" bIns="0" rIns="0">
            <a:spAutoFit/>
          </a:bodyPr>
          <a:lstStyle/>
          <a:p>
            <a:pPr algn="ctr" marL="0" indent="0" lvl="0">
              <a:lnSpc>
                <a:spcPts val="3299"/>
              </a:lnSpc>
              <a:spcBef>
                <a:spcPct val="0"/>
              </a:spcBef>
            </a:pPr>
            <a:r>
              <a:rPr lang="en-US" b="true" sz="2577">
                <a:solidFill>
                  <a:srgbClr val="343432"/>
                </a:solidFill>
                <a:latin typeface="Montserrat Classic Bold"/>
                <a:ea typeface="Montserrat Classic Bold"/>
                <a:cs typeface="Montserrat Classic Bold"/>
                <a:sym typeface="Montserrat Classic Bold"/>
              </a:rPr>
              <a:t>Integrated Data Management</a:t>
            </a:r>
          </a:p>
        </p:txBody>
      </p:sp>
      <p:sp>
        <p:nvSpPr>
          <p:cNvPr name="TextBox 23" id="23"/>
          <p:cNvSpPr txBox="true"/>
          <p:nvPr/>
        </p:nvSpPr>
        <p:spPr>
          <a:xfrm rot="0">
            <a:off x="13452298" y="3908138"/>
            <a:ext cx="1351388" cy="879171"/>
          </a:xfrm>
          <a:prstGeom prst="rect">
            <a:avLst/>
          </a:prstGeom>
        </p:spPr>
        <p:txBody>
          <a:bodyPr anchor="t" rtlCol="false" tIns="0" lIns="0" bIns="0" rIns="0">
            <a:spAutoFit/>
          </a:bodyPr>
          <a:lstStyle/>
          <a:p>
            <a:pPr algn="ctr" marL="0" indent="0" lvl="0">
              <a:lnSpc>
                <a:spcPts val="7056"/>
              </a:lnSpc>
              <a:spcBef>
                <a:spcPct val="0"/>
              </a:spcBef>
            </a:pPr>
            <a:r>
              <a:rPr lang="en-US" b="true" sz="5513">
                <a:solidFill>
                  <a:srgbClr val="F8F8F8"/>
                </a:solidFill>
                <a:latin typeface="Montserrat Classic Bold"/>
                <a:ea typeface="Montserrat Classic Bold"/>
                <a:cs typeface="Montserrat Classic Bold"/>
                <a:sym typeface="Montserrat Classic Bold"/>
              </a:rPr>
              <a:t>03</a:t>
            </a:r>
          </a:p>
        </p:txBody>
      </p:sp>
      <p:sp>
        <p:nvSpPr>
          <p:cNvPr name="TextBox 24" id="24"/>
          <p:cNvSpPr txBox="true"/>
          <p:nvPr/>
        </p:nvSpPr>
        <p:spPr>
          <a:xfrm rot="0">
            <a:off x="2024544" y="7278687"/>
            <a:ext cx="3965867" cy="1710640"/>
          </a:xfrm>
          <a:prstGeom prst="rect">
            <a:avLst/>
          </a:prstGeom>
        </p:spPr>
        <p:txBody>
          <a:bodyPr anchor="t" rtlCol="false" tIns="0" lIns="0" bIns="0" rIns="0">
            <a:spAutoFit/>
          </a:bodyPr>
          <a:lstStyle/>
          <a:p>
            <a:pPr algn="ctr" marL="0" indent="0" lvl="0">
              <a:lnSpc>
                <a:spcPts val="2790"/>
              </a:lnSpc>
            </a:pPr>
            <a:r>
              <a:rPr lang="en-US" sz="1860">
                <a:solidFill>
                  <a:srgbClr val="343432"/>
                </a:solidFill>
                <a:latin typeface="Montserrat Classic"/>
                <a:ea typeface="Montserrat Classic"/>
                <a:cs typeface="Montserrat Classic"/>
                <a:sym typeface="Montserrat Classic"/>
              </a:rPr>
              <a:t>Implement a robust system for seamless creation, retrieval, updating, and deletion of customer profiles, telecom plans, and call records.</a:t>
            </a:r>
          </a:p>
        </p:txBody>
      </p:sp>
      <p:sp>
        <p:nvSpPr>
          <p:cNvPr name="TextBox 25" id="25"/>
          <p:cNvSpPr txBox="true"/>
          <p:nvPr/>
        </p:nvSpPr>
        <p:spPr>
          <a:xfrm rot="0">
            <a:off x="2421198" y="6378329"/>
            <a:ext cx="3258352" cy="832334"/>
          </a:xfrm>
          <a:prstGeom prst="rect">
            <a:avLst/>
          </a:prstGeom>
        </p:spPr>
        <p:txBody>
          <a:bodyPr anchor="t" rtlCol="false" tIns="0" lIns="0" bIns="0" rIns="0">
            <a:spAutoFit/>
          </a:bodyPr>
          <a:lstStyle/>
          <a:p>
            <a:pPr algn="ctr" marL="0" indent="0" lvl="0">
              <a:lnSpc>
                <a:spcPts val="3299"/>
              </a:lnSpc>
              <a:spcBef>
                <a:spcPct val="0"/>
              </a:spcBef>
            </a:pPr>
            <a:r>
              <a:rPr lang="en-US" b="true" sz="2577">
                <a:solidFill>
                  <a:srgbClr val="343432"/>
                </a:solidFill>
                <a:latin typeface="Montserrat Classic Bold"/>
                <a:ea typeface="Montserrat Classic Bold"/>
                <a:cs typeface="Montserrat Classic Bold"/>
                <a:sym typeface="Montserrat Classic Bold"/>
              </a:rPr>
              <a:t>Enhanced CRUD Operations</a:t>
            </a:r>
          </a:p>
        </p:txBody>
      </p:sp>
      <p:sp>
        <p:nvSpPr>
          <p:cNvPr name="TextBox 26" id="26"/>
          <p:cNvSpPr txBox="true"/>
          <p:nvPr/>
        </p:nvSpPr>
        <p:spPr>
          <a:xfrm rot="0">
            <a:off x="3331783" y="3908138"/>
            <a:ext cx="1351388" cy="879171"/>
          </a:xfrm>
          <a:prstGeom prst="rect">
            <a:avLst/>
          </a:prstGeom>
        </p:spPr>
        <p:txBody>
          <a:bodyPr anchor="t" rtlCol="false" tIns="0" lIns="0" bIns="0" rIns="0">
            <a:spAutoFit/>
          </a:bodyPr>
          <a:lstStyle/>
          <a:p>
            <a:pPr algn="ctr" marL="0" indent="0" lvl="0">
              <a:lnSpc>
                <a:spcPts val="7056"/>
              </a:lnSpc>
              <a:spcBef>
                <a:spcPct val="0"/>
              </a:spcBef>
            </a:pPr>
            <a:r>
              <a:rPr lang="en-US" b="true" sz="5513">
                <a:solidFill>
                  <a:srgbClr val="F8F8F8"/>
                </a:solidFill>
                <a:latin typeface="Montserrat Classic Bold"/>
                <a:ea typeface="Montserrat Classic Bold"/>
                <a:cs typeface="Montserrat Classic Bold"/>
                <a:sym typeface="Montserrat Classic Bold"/>
              </a:rPr>
              <a:t>01</a:t>
            </a:r>
          </a:p>
        </p:txBody>
      </p:sp>
      <p:sp>
        <p:nvSpPr>
          <p:cNvPr name="TextBox 27" id="27"/>
          <p:cNvSpPr txBox="true"/>
          <p:nvPr/>
        </p:nvSpPr>
        <p:spPr>
          <a:xfrm rot="0">
            <a:off x="3444241" y="271093"/>
            <a:ext cx="11294937" cy="871799"/>
          </a:xfrm>
          <a:prstGeom prst="rect">
            <a:avLst/>
          </a:prstGeom>
        </p:spPr>
        <p:txBody>
          <a:bodyPr anchor="t" rtlCol="false" tIns="0" lIns="0" bIns="0" rIns="0">
            <a:spAutoFit/>
          </a:bodyPr>
          <a:lstStyle/>
          <a:p>
            <a:pPr algn="ctr" marL="0" indent="0" lvl="0">
              <a:lnSpc>
                <a:spcPts val="7073"/>
              </a:lnSpc>
              <a:spcBef>
                <a:spcPct val="0"/>
              </a:spcBef>
            </a:pPr>
            <a:r>
              <a:rPr lang="en-US" b="true" sz="5052" spc="308">
                <a:solidFill>
                  <a:srgbClr val="343432"/>
                </a:solidFill>
                <a:latin typeface="Montserrat Classic Bold"/>
                <a:ea typeface="Montserrat Classic Bold"/>
                <a:cs typeface="Montserrat Classic Bold"/>
                <a:sym typeface="Montserrat Classic Bold"/>
              </a:rPr>
              <a:t>SOLUTION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58986" y="1829441"/>
            <a:ext cx="7283770" cy="837747"/>
          </a:xfrm>
          <a:custGeom>
            <a:avLst/>
            <a:gdLst/>
            <a:ahLst/>
            <a:cxnLst/>
            <a:rect r="r" b="b" t="t" l="l"/>
            <a:pathLst>
              <a:path h="837747" w="7283770">
                <a:moveTo>
                  <a:pt x="0" y="0"/>
                </a:moveTo>
                <a:lnTo>
                  <a:pt x="7283770" y="0"/>
                </a:lnTo>
                <a:lnTo>
                  <a:pt x="7283770" y="837747"/>
                </a:lnTo>
                <a:lnTo>
                  <a:pt x="0" y="837747"/>
                </a:lnTo>
                <a:lnTo>
                  <a:pt x="0" y="0"/>
                </a:lnTo>
                <a:close/>
              </a:path>
            </a:pathLst>
          </a:custGeom>
          <a:blipFill>
            <a:blip r:embed="rId2">
              <a:alphaModFix amt="72000"/>
            </a:blip>
            <a:stretch>
              <a:fillRect l="0" t="0" r="0" b="-149966"/>
            </a:stretch>
          </a:blipFill>
        </p:spPr>
      </p:sp>
      <p:grpSp>
        <p:nvGrpSpPr>
          <p:cNvPr name="Group 3" id="3"/>
          <p:cNvGrpSpPr/>
          <p:nvPr/>
        </p:nvGrpSpPr>
        <p:grpSpPr>
          <a:xfrm rot="0">
            <a:off x="9039020" y="519935"/>
            <a:ext cx="7641113" cy="1670550"/>
            <a:chOff x="0" y="0"/>
            <a:chExt cx="9504788" cy="2077999"/>
          </a:xfrm>
        </p:grpSpPr>
        <p:sp>
          <p:nvSpPr>
            <p:cNvPr name="Freeform 4" id="4"/>
            <p:cNvSpPr/>
            <p:nvPr/>
          </p:nvSpPr>
          <p:spPr>
            <a:xfrm flipH="false" flipV="false" rot="0">
              <a:off x="0" y="0"/>
              <a:ext cx="9504787" cy="2077999"/>
            </a:xfrm>
            <a:custGeom>
              <a:avLst/>
              <a:gdLst/>
              <a:ahLst/>
              <a:cxnLst/>
              <a:rect r="r" b="b" t="t" l="l"/>
              <a:pathLst>
                <a:path h="2077999" w="9504787">
                  <a:moveTo>
                    <a:pt x="32422" y="0"/>
                  </a:moveTo>
                  <a:lnTo>
                    <a:pt x="9472365" y="0"/>
                  </a:lnTo>
                  <a:cubicBezTo>
                    <a:pt x="9480964" y="0"/>
                    <a:pt x="9489211" y="3416"/>
                    <a:pt x="9495291" y="9496"/>
                  </a:cubicBezTo>
                  <a:cubicBezTo>
                    <a:pt x="9501371" y="15577"/>
                    <a:pt x="9504787" y="23823"/>
                    <a:pt x="9504787" y="32422"/>
                  </a:cubicBezTo>
                  <a:lnTo>
                    <a:pt x="9504787" y="2045577"/>
                  </a:lnTo>
                  <a:cubicBezTo>
                    <a:pt x="9504787" y="2063483"/>
                    <a:pt x="9490271" y="2077999"/>
                    <a:pt x="9472365" y="2077999"/>
                  </a:cubicBezTo>
                  <a:lnTo>
                    <a:pt x="32422" y="2077999"/>
                  </a:lnTo>
                  <a:cubicBezTo>
                    <a:pt x="14516" y="2077999"/>
                    <a:pt x="0" y="2063483"/>
                    <a:pt x="0" y="2045577"/>
                  </a:cubicBezTo>
                  <a:lnTo>
                    <a:pt x="0" y="32422"/>
                  </a:lnTo>
                  <a:cubicBezTo>
                    <a:pt x="0" y="14516"/>
                    <a:pt x="14516" y="0"/>
                    <a:pt x="32422" y="0"/>
                  </a:cubicBezTo>
                  <a:close/>
                </a:path>
              </a:pathLst>
            </a:custGeom>
            <a:solidFill>
              <a:srgbClr val="FFFFFF"/>
            </a:solidFill>
            <a:ln w="66675" cap="rnd">
              <a:solidFill>
                <a:srgbClr val="9397D8"/>
              </a:solidFill>
              <a:prstDash val="solid"/>
              <a:round/>
            </a:ln>
          </p:spPr>
        </p:sp>
        <p:sp>
          <p:nvSpPr>
            <p:cNvPr name="TextBox 5" id="5"/>
            <p:cNvSpPr txBox="true"/>
            <p:nvPr/>
          </p:nvSpPr>
          <p:spPr>
            <a:xfrm>
              <a:off x="0" y="-38100"/>
              <a:ext cx="9504788" cy="2116099"/>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6" id="6"/>
          <p:cNvSpPr/>
          <p:nvPr/>
        </p:nvSpPr>
        <p:spPr>
          <a:xfrm flipH="false" flipV="false" rot="0">
            <a:off x="9258986" y="474095"/>
            <a:ext cx="1347699" cy="1253361"/>
          </a:xfrm>
          <a:custGeom>
            <a:avLst/>
            <a:gdLst/>
            <a:ahLst/>
            <a:cxnLst/>
            <a:rect r="r" b="b" t="t" l="l"/>
            <a:pathLst>
              <a:path h="1253361" w="1347699">
                <a:moveTo>
                  <a:pt x="0" y="0"/>
                </a:moveTo>
                <a:lnTo>
                  <a:pt x="1347700" y="0"/>
                </a:lnTo>
                <a:lnTo>
                  <a:pt x="1347700" y="1253360"/>
                </a:lnTo>
                <a:lnTo>
                  <a:pt x="0" y="12533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0">
            <a:off x="1359755" y="1803714"/>
            <a:ext cx="6250515" cy="6247911"/>
          </a:xfrm>
          <a:custGeom>
            <a:avLst/>
            <a:gdLst/>
            <a:ahLst/>
            <a:cxnLst/>
            <a:rect r="r" b="b" t="t" l="l"/>
            <a:pathLst>
              <a:path h="6247911" w="6250515">
                <a:moveTo>
                  <a:pt x="0" y="0"/>
                </a:moveTo>
                <a:lnTo>
                  <a:pt x="6250515" y="0"/>
                </a:lnTo>
                <a:lnTo>
                  <a:pt x="6250515" y="6247910"/>
                </a:lnTo>
                <a:lnTo>
                  <a:pt x="0" y="6247910"/>
                </a:lnTo>
                <a:lnTo>
                  <a:pt x="0" y="0"/>
                </a:lnTo>
                <a:close/>
              </a:path>
            </a:pathLst>
          </a:custGeom>
          <a:blipFill>
            <a:blip r:embed="rId5"/>
            <a:stretch>
              <a:fillRect l="0" t="0" r="0" b="0"/>
            </a:stretch>
          </a:blipFill>
        </p:spPr>
      </p:sp>
      <p:grpSp>
        <p:nvGrpSpPr>
          <p:cNvPr name="Group 8" id="8"/>
          <p:cNvGrpSpPr/>
          <p:nvPr/>
        </p:nvGrpSpPr>
        <p:grpSpPr>
          <a:xfrm rot="0">
            <a:off x="1270393" y="2160095"/>
            <a:ext cx="6032259" cy="603225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w="133350" cap="sq">
              <a:solidFill>
                <a:srgbClr val="63B1DB"/>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AutoShape 11" id="11"/>
          <p:cNvSpPr/>
          <p:nvPr/>
        </p:nvSpPr>
        <p:spPr>
          <a:xfrm flipV="true">
            <a:off x="7302652" y="1355210"/>
            <a:ext cx="1736368" cy="3821015"/>
          </a:xfrm>
          <a:prstGeom prst="line">
            <a:avLst/>
          </a:prstGeom>
          <a:ln cap="rnd" w="66675">
            <a:solidFill>
              <a:srgbClr val="333231"/>
            </a:solidFill>
            <a:prstDash val="sysDot"/>
            <a:headEnd type="none" len="sm" w="sm"/>
            <a:tailEnd type="triangle" len="med" w="lg"/>
          </a:ln>
        </p:spPr>
      </p:sp>
      <p:sp>
        <p:nvSpPr>
          <p:cNvPr name="Freeform 12" id="12"/>
          <p:cNvSpPr/>
          <p:nvPr/>
        </p:nvSpPr>
        <p:spPr>
          <a:xfrm flipH="false" flipV="false" rot="-10800000">
            <a:off x="9975530" y="4143216"/>
            <a:ext cx="7283770" cy="837747"/>
          </a:xfrm>
          <a:custGeom>
            <a:avLst/>
            <a:gdLst/>
            <a:ahLst/>
            <a:cxnLst/>
            <a:rect r="r" b="b" t="t" l="l"/>
            <a:pathLst>
              <a:path h="837747" w="7283770">
                <a:moveTo>
                  <a:pt x="0" y="0"/>
                </a:moveTo>
                <a:lnTo>
                  <a:pt x="7283770" y="0"/>
                </a:lnTo>
                <a:lnTo>
                  <a:pt x="7283770" y="837746"/>
                </a:lnTo>
                <a:lnTo>
                  <a:pt x="0" y="837746"/>
                </a:lnTo>
                <a:lnTo>
                  <a:pt x="0" y="0"/>
                </a:lnTo>
                <a:close/>
              </a:path>
            </a:pathLst>
          </a:custGeom>
          <a:blipFill>
            <a:blip r:embed="rId2">
              <a:alphaModFix amt="72000"/>
            </a:blip>
            <a:stretch>
              <a:fillRect l="0" t="0" r="0" b="-149966"/>
            </a:stretch>
          </a:blipFill>
        </p:spPr>
      </p:sp>
      <p:grpSp>
        <p:nvGrpSpPr>
          <p:cNvPr name="Group 13" id="13"/>
          <p:cNvGrpSpPr/>
          <p:nvPr/>
        </p:nvGrpSpPr>
        <p:grpSpPr>
          <a:xfrm rot="0">
            <a:off x="9682074" y="2609162"/>
            <a:ext cx="7577226" cy="1847925"/>
            <a:chOff x="0" y="0"/>
            <a:chExt cx="9504788" cy="2318016"/>
          </a:xfrm>
        </p:grpSpPr>
        <p:sp>
          <p:nvSpPr>
            <p:cNvPr name="Freeform 14" id="14"/>
            <p:cNvSpPr/>
            <p:nvPr/>
          </p:nvSpPr>
          <p:spPr>
            <a:xfrm flipH="false" flipV="false" rot="0">
              <a:off x="0" y="0"/>
              <a:ext cx="9504787" cy="2318016"/>
            </a:xfrm>
            <a:custGeom>
              <a:avLst/>
              <a:gdLst/>
              <a:ahLst/>
              <a:cxnLst/>
              <a:rect r="r" b="b" t="t" l="l"/>
              <a:pathLst>
                <a:path h="2318016" w="9504787">
                  <a:moveTo>
                    <a:pt x="32696" y="0"/>
                  </a:moveTo>
                  <a:lnTo>
                    <a:pt x="9472092" y="0"/>
                  </a:lnTo>
                  <a:cubicBezTo>
                    <a:pt x="9490149" y="0"/>
                    <a:pt x="9504787" y="14638"/>
                    <a:pt x="9504787" y="32696"/>
                  </a:cubicBezTo>
                  <a:lnTo>
                    <a:pt x="9504787" y="2285321"/>
                  </a:lnTo>
                  <a:cubicBezTo>
                    <a:pt x="9504787" y="2303378"/>
                    <a:pt x="9490149" y="2318016"/>
                    <a:pt x="9472092" y="2318016"/>
                  </a:cubicBezTo>
                  <a:lnTo>
                    <a:pt x="32696" y="2318016"/>
                  </a:lnTo>
                  <a:cubicBezTo>
                    <a:pt x="14638" y="2318016"/>
                    <a:pt x="0" y="2303378"/>
                    <a:pt x="0" y="2285321"/>
                  </a:cubicBezTo>
                  <a:lnTo>
                    <a:pt x="0" y="32696"/>
                  </a:lnTo>
                  <a:cubicBezTo>
                    <a:pt x="0" y="14638"/>
                    <a:pt x="14638" y="0"/>
                    <a:pt x="32696" y="0"/>
                  </a:cubicBezTo>
                  <a:close/>
                </a:path>
              </a:pathLst>
            </a:custGeom>
            <a:solidFill>
              <a:srgbClr val="FFFFFF"/>
            </a:solidFill>
            <a:ln w="66675" cap="rnd">
              <a:solidFill>
                <a:srgbClr val="91DFB1"/>
              </a:solidFill>
              <a:prstDash val="solid"/>
              <a:round/>
            </a:ln>
          </p:spPr>
        </p:sp>
        <p:sp>
          <p:nvSpPr>
            <p:cNvPr name="TextBox 15" id="15"/>
            <p:cNvSpPr txBox="true"/>
            <p:nvPr/>
          </p:nvSpPr>
          <p:spPr>
            <a:xfrm>
              <a:off x="0" y="-38100"/>
              <a:ext cx="9504788" cy="2356116"/>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6" id="16"/>
          <p:cNvSpPr/>
          <p:nvPr/>
        </p:nvSpPr>
        <p:spPr>
          <a:xfrm flipH="false" flipV="false" rot="0">
            <a:off x="9900201" y="2563706"/>
            <a:ext cx="1336432" cy="1242881"/>
          </a:xfrm>
          <a:custGeom>
            <a:avLst/>
            <a:gdLst/>
            <a:ahLst/>
            <a:cxnLst/>
            <a:rect r="r" b="b" t="t" l="l"/>
            <a:pathLst>
              <a:path h="1242881" w="1336432">
                <a:moveTo>
                  <a:pt x="0" y="0"/>
                </a:moveTo>
                <a:lnTo>
                  <a:pt x="1336432" y="0"/>
                </a:lnTo>
                <a:lnTo>
                  <a:pt x="1336432" y="1242881"/>
                </a:lnTo>
                <a:lnTo>
                  <a:pt x="0" y="12428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7" id="17"/>
          <p:cNvSpPr/>
          <p:nvPr/>
        </p:nvSpPr>
        <p:spPr>
          <a:xfrm flipH="false" flipV="false" rot="-10800000">
            <a:off x="10042749" y="7188987"/>
            <a:ext cx="7351703" cy="845560"/>
          </a:xfrm>
          <a:custGeom>
            <a:avLst/>
            <a:gdLst/>
            <a:ahLst/>
            <a:cxnLst/>
            <a:rect r="r" b="b" t="t" l="l"/>
            <a:pathLst>
              <a:path h="845560" w="7351703">
                <a:moveTo>
                  <a:pt x="0" y="0"/>
                </a:moveTo>
                <a:lnTo>
                  <a:pt x="7351703" y="0"/>
                </a:lnTo>
                <a:lnTo>
                  <a:pt x="7351703" y="845560"/>
                </a:lnTo>
                <a:lnTo>
                  <a:pt x="0" y="845560"/>
                </a:lnTo>
                <a:lnTo>
                  <a:pt x="0" y="0"/>
                </a:lnTo>
                <a:close/>
              </a:path>
            </a:pathLst>
          </a:custGeom>
          <a:blipFill>
            <a:blip r:embed="rId2">
              <a:alphaModFix amt="72000"/>
            </a:blip>
            <a:stretch>
              <a:fillRect l="0" t="0" r="0" b="-149966"/>
            </a:stretch>
          </a:blipFill>
        </p:spPr>
      </p:sp>
      <p:grpSp>
        <p:nvGrpSpPr>
          <p:cNvPr name="Group 18" id="18"/>
          <p:cNvGrpSpPr/>
          <p:nvPr/>
        </p:nvGrpSpPr>
        <p:grpSpPr>
          <a:xfrm rot="0">
            <a:off x="9682074" y="5227255"/>
            <a:ext cx="7712378" cy="2409889"/>
            <a:chOff x="0" y="0"/>
            <a:chExt cx="9504788" cy="2969964"/>
          </a:xfrm>
        </p:grpSpPr>
        <p:sp>
          <p:nvSpPr>
            <p:cNvPr name="Freeform 19" id="19"/>
            <p:cNvSpPr/>
            <p:nvPr/>
          </p:nvSpPr>
          <p:spPr>
            <a:xfrm flipH="false" flipV="false" rot="0">
              <a:off x="0" y="0"/>
              <a:ext cx="9504787" cy="2969964"/>
            </a:xfrm>
            <a:custGeom>
              <a:avLst/>
              <a:gdLst/>
              <a:ahLst/>
              <a:cxnLst/>
              <a:rect r="r" b="b" t="t" l="l"/>
              <a:pathLst>
                <a:path h="2969964" w="9504787">
                  <a:moveTo>
                    <a:pt x="32123" y="0"/>
                  </a:moveTo>
                  <a:lnTo>
                    <a:pt x="9472664" y="0"/>
                  </a:lnTo>
                  <a:cubicBezTo>
                    <a:pt x="9481184" y="0"/>
                    <a:pt x="9489355" y="3384"/>
                    <a:pt x="9495379" y="9408"/>
                  </a:cubicBezTo>
                  <a:cubicBezTo>
                    <a:pt x="9501403" y="15433"/>
                    <a:pt x="9504787" y="23603"/>
                    <a:pt x="9504787" y="32123"/>
                  </a:cubicBezTo>
                  <a:lnTo>
                    <a:pt x="9504787" y="2937841"/>
                  </a:lnTo>
                  <a:cubicBezTo>
                    <a:pt x="9504787" y="2955582"/>
                    <a:pt x="9490405" y="2969964"/>
                    <a:pt x="9472664" y="2969964"/>
                  </a:cubicBezTo>
                  <a:lnTo>
                    <a:pt x="32123" y="2969964"/>
                  </a:lnTo>
                  <a:cubicBezTo>
                    <a:pt x="14382" y="2969964"/>
                    <a:pt x="0" y="2955582"/>
                    <a:pt x="0" y="2937841"/>
                  </a:cubicBezTo>
                  <a:lnTo>
                    <a:pt x="0" y="32123"/>
                  </a:lnTo>
                  <a:cubicBezTo>
                    <a:pt x="0" y="14382"/>
                    <a:pt x="14382" y="0"/>
                    <a:pt x="32123" y="0"/>
                  </a:cubicBezTo>
                  <a:close/>
                </a:path>
              </a:pathLst>
            </a:custGeom>
            <a:solidFill>
              <a:srgbClr val="FFFFFF"/>
            </a:solidFill>
            <a:ln w="66675" cap="rnd">
              <a:solidFill>
                <a:srgbClr val="F8B27C"/>
              </a:solidFill>
              <a:prstDash val="solid"/>
              <a:round/>
            </a:ln>
          </p:spPr>
        </p:sp>
        <p:sp>
          <p:nvSpPr>
            <p:cNvPr name="TextBox 20" id="20"/>
            <p:cNvSpPr txBox="true"/>
            <p:nvPr/>
          </p:nvSpPr>
          <p:spPr>
            <a:xfrm>
              <a:off x="0" y="-38100"/>
              <a:ext cx="9504788" cy="3008064"/>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1" id="21"/>
          <p:cNvSpPr/>
          <p:nvPr/>
        </p:nvSpPr>
        <p:spPr>
          <a:xfrm flipH="false" flipV="false" rot="0">
            <a:off x="9904092" y="5180987"/>
            <a:ext cx="1360269" cy="1265050"/>
          </a:xfrm>
          <a:custGeom>
            <a:avLst/>
            <a:gdLst/>
            <a:ahLst/>
            <a:cxnLst/>
            <a:rect r="r" b="b" t="t" l="l"/>
            <a:pathLst>
              <a:path h="1265050" w="1360269">
                <a:moveTo>
                  <a:pt x="0" y="0"/>
                </a:moveTo>
                <a:lnTo>
                  <a:pt x="1360269" y="0"/>
                </a:lnTo>
                <a:lnTo>
                  <a:pt x="1360269" y="1265050"/>
                </a:lnTo>
                <a:lnTo>
                  <a:pt x="0" y="12650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22" id="22"/>
          <p:cNvSpPr/>
          <p:nvPr/>
        </p:nvSpPr>
        <p:spPr>
          <a:xfrm flipH="false" flipV="false" rot="-10800000">
            <a:off x="9144000" y="8639868"/>
            <a:ext cx="6457480" cy="742710"/>
          </a:xfrm>
          <a:custGeom>
            <a:avLst/>
            <a:gdLst/>
            <a:ahLst/>
            <a:cxnLst/>
            <a:rect r="r" b="b" t="t" l="l"/>
            <a:pathLst>
              <a:path h="742710" w="6457480">
                <a:moveTo>
                  <a:pt x="0" y="0"/>
                </a:moveTo>
                <a:lnTo>
                  <a:pt x="6457480" y="0"/>
                </a:lnTo>
                <a:lnTo>
                  <a:pt x="6457480" y="742710"/>
                </a:lnTo>
                <a:lnTo>
                  <a:pt x="0" y="742710"/>
                </a:lnTo>
                <a:lnTo>
                  <a:pt x="0" y="0"/>
                </a:lnTo>
                <a:close/>
              </a:path>
            </a:pathLst>
          </a:custGeom>
          <a:blipFill>
            <a:blip r:embed="rId2">
              <a:alphaModFix amt="72000"/>
            </a:blip>
            <a:stretch>
              <a:fillRect l="0" t="0" r="0" b="-149966"/>
            </a:stretch>
          </a:blipFill>
        </p:spPr>
      </p:sp>
      <p:sp>
        <p:nvSpPr>
          <p:cNvPr name="Freeform 23" id="23"/>
          <p:cNvSpPr/>
          <p:nvPr/>
        </p:nvSpPr>
        <p:spPr>
          <a:xfrm flipH="false" flipV="false" rot="-10800000">
            <a:off x="9346910" y="9449253"/>
            <a:ext cx="7283770" cy="837747"/>
          </a:xfrm>
          <a:custGeom>
            <a:avLst/>
            <a:gdLst/>
            <a:ahLst/>
            <a:cxnLst/>
            <a:rect r="r" b="b" t="t" l="l"/>
            <a:pathLst>
              <a:path h="837747" w="7283770">
                <a:moveTo>
                  <a:pt x="0" y="0"/>
                </a:moveTo>
                <a:lnTo>
                  <a:pt x="7283770" y="0"/>
                </a:lnTo>
                <a:lnTo>
                  <a:pt x="7283770" y="837747"/>
                </a:lnTo>
                <a:lnTo>
                  <a:pt x="0" y="837747"/>
                </a:lnTo>
                <a:lnTo>
                  <a:pt x="0" y="0"/>
                </a:lnTo>
                <a:close/>
              </a:path>
            </a:pathLst>
          </a:custGeom>
          <a:blipFill>
            <a:blip r:embed="rId2">
              <a:alphaModFix amt="72000"/>
            </a:blip>
            <a:stretch>
              <a:fillRect l="0" t="0" r="0" b="-149966"/>
            </a:stretch>
          </a:blipFill>
        </p:spPr>
      </p:sp>
      <p:grpSp>
        <p:nvGrpSpPr>
          <p:cNvPr name="Group 24" id="24"/>
          <p:cNvGrpSpPr/>
          <p:nvPr/>
        </p:nvGrpSpPr>
        <p:grpSpPr>
          <a:xfrm rot="0">
            <a:off x="9144000" y="8113013"/>
            <a:ext cx="7486680" cy="1755114"/>
            <a:chOff x="0" y="0"/>
            <a:chExt cx="9504788" cy="2228222"/>
          </a:xfrm>
        </p:grpSpPr>
        <p:sp>
          <p:nvSpPr>
            <p:cNvPr name="Freeform 25" id="25"/>
            <p:cNvSpPr/>
            <p:nvPr/>
          </p:nvSpPr>
          <p:spPr>
            <a:xfrm flipH="false" flipV="false" rot="0">
              <a:off x="0" y="0"/>
              <a:ext cx="9504787" cy="2228222"/>
            </a:xfrm>
            <a:custGeom>
              <a:avLst/>
              <a:gdLst/>
              <a:ahLst/>
              <a:cxnLst/>
              <a:rect r="r" b="b" t="t" l="l"/>
              <a:pathLst>
                <a:path h="2228222" w="9504787">
                  <a:moveTo>
                    <a:pt x="33091" y="0"/>
                  </a:moveTo>
                  <a:lnTo>
                    <a:pt x="9471696" y="0"/>
                  </a:lnTo>
                  <a:cubicBezTo>
                    <a:pt x="9480472" y="0"/>
                    <a:pt x="9488889" y="3486"/>
                    <a:pt x="9495095" y="9692"/>
                  </a:cubicBezTo>
                  <a:cubicBezTo>
                    <a:pt x="9501301" y="15898"/>
                    <a:pt x="9504787" y="24315"/>
                    <a:pt x="9504787" y="33091"/>
                  </a:cubicBezTo>
                  <a:lnTo>
                    <a:pt x="9504787" y="2195131"/>
                  </a:lnTo>
                  <a:cubicBezTo>
                    <a:pt x="9504787" y="2213406"/>
                    <a:pt x="9489972" y="2228222"/>
                    <a:pt x="9471696" y="2228222"/>
                  </a:cubicBezTo>
                  <a:lnTo>
                    <a:pt x="33091" y="2228222"/>
                  </a:lnTo>
                  <a:cubicBezTo>
                    <a:pt x="14815" y="2228222"/>
                    <a:pt x="0" y="2213406"/>
                    <a:pt x="0" y="2195131"/>
                  </a:cubicBezTo>
                  <a:lnTo>
                    <a:pt x="0" y="33091"/>
                  </a:lnTo>
                  <a:cubicBezTo>
                    <a:pt x="0" y="14815"/>
                    <a:pt x="14815" y="0"/>
                    <a:pt x="33091" y="0"/>
                  </a:cubicBezTo>
                  <a:close/>
                </a:path>
              </a:pathLst>
            </a:custGeom>
            <a:solidFill>
              <a:srgbClr val="FFFFFF"/>
            </a:solidFill>
            <a:ln w="66675" cap="rnd">
              <a:solidFill>
                <a:srgbClr val="FF8379"/>
              </a:solidFill>
              <a:prstDash val="solid"/>
              <a:round/>
            </a:ln>
          </p:spPr>
        </p:sp>
        <p:sp>
          <p:nvSpPr>
            <p:cNvPr name="TextBox 26" id="26"/>
            <p:cNvSpPr txBox="true"/>
            <p:nvPr/>
          </p:nvSpPr>
          <p:spPr>
            <a:xfrm>
              <a:off x="0" y="-38100"/>
              <a:ext cx="9504788" cy="2266322"/>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7" id="27"/>
          <p:cNvSpPr/>
          <p:nvPr/>
        </p:nvSpPr>
        <p:spPr>
          <a:xfrm flipH="false" flipV="false" rot="0">
            <a:off x="9304915" y="8068100"/>
            <a:ext cx="1320461" cy="1228029"/>
          </a:xfrm>
          <a:custGeom>
            <a:avLst/>
            <a:gdLst/>
            <a:ahLst/>
            <a:cxnLst/>
            <a:rect r="r" b="b" t="t" l="l"/>
            <a:pathLst>
              <a:path h="1228029" w="1320461">
                <a:moveTo>
                  <a:pt x="0" y="0"/>
                </a:moveTo>
                <a:lnTo>
                  <a:pt x="1320462" y="0"/>
                </a:lnTo>
                <a:lnTo>
                  <a:pt x="1320462" y="1228029"/>
                </a:lnTo>
                <a:lnTo>
                  <a:pt x="0" y="12280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28" id="28"/>
          <p:cNvSpPr/>
          <p:nvPr/>
        </p:nvSpPr>
        <p:spPr>
          <a:xfrm flipH="false" flipV="false" rot="0">
            <a:off x="9613229" y="8260144"/>
            <a:ext cx="712194" cy="668572"/>
          </a:xfrm>
          <a:custGeom>
            <a:avLst/>
            <a:gdLst/>
            <a:ahLst/>
            <a:cxnLst/>
            <a:rect r="r" b="b" t="t" l="l"/>
            <a:pathLst>
              <a:path h="668572" w="712194">
                <a:moveTo>
                  <a:pt x="0" y="0"/>
                </a:moveTo>
                <a:lnTo>
                  <a:pt x="712194" y="0"/>
                </a:lnTo>
                <a:lnTo>
                  <a:pt x="712194" y="668572"/>
                </a:lnTo>
                <a:lnTo>
                  <a:pt x="0" y="6685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29" id="29"/>
          <p:cNvSpPr txBox="true"/>
          <p:nvPr/>
        </p:nvSpPr>
        <p:spPr>
          <a:xfrm rot="0">
            <a:off x="10713632" y="1122631"/>
            <a:ext cx="5698775" cy="801463"/>
          </a:xfrm>
          <a:prstGeom prst="rect">
            <a:avLst/>
          </a:prstGeom>
        </p:spPr>
        <p:txBody>
          <a:bodyPr anchor="t" rtlCol="false" tIns="0" lIns="0" bIns="0" rIns="0">
            <a:spAutoFit/>
          </a:bodyPr>
          <a:lstStyle/>
          <a:p>
            <a:pPr algn="l" marL="0" indent="0" lvl="0">
              <a:lnSpc>
                <a:spcPts val="2111"/>
              </a:lnSpc>
              <a:spcBef>
                <a:spcPct val="0"/>
              </a:spcBef>
            </a:pPr>
            <a:r>
              <a:rPr lang="en-US" sz="1649">
                <a:solidFill>
                  <a:srgbClr val="343432"/>
                </a:solidFill>
                <a:latin typeface="Montserrat Classic"/>
                <a:ea typeface="Montserrat Classic"/>
                <a:cs typeface="Montserrat Classic"/>
                <a:sym typeface="Montserrat Classic"/>
              </a:rPr>
              <a:t>Efficiently view and monitor a complete list of all customers, and retrieve detailed customer information using either their name or unique Customer ID.</a:t>
            </a:r>
          </a:p>
        </p:txBody>
      </p:sp>
      <p:sp>
        <p:nvSpPr>
          <p:cNvPr name="TextBox 30" id="30"/>
          <p:cNvSpPr txBox="true"/>
          <p:nvPr/>
        </p:nvSpPr>
        <p:spPr>
          <a:xfrm rot="0">
            <a:off x="10713632" y="751087"/>
            <a:ext cx="3861852" cy="332213"/>
          </a:xfrm>
          <a:prstGeom prst="rect">
            <a:avLst/>
          </a:prstGeom>
        </p:spPr>
        <p:txBody>
          <a:bodyPr anchor="t" rtlCol="false" tIns="0" lIns="0" bIns="0" rIns="0">
            <a:spAutoFit/>
          </a:bodyPr>
          <a:lstStyle/>
          <a:p>
            <a:pPr algn="l" marL="0" indent="0" lvl="0">
              <a:lnSpc>
                <a:spcPts val="2603"/>
              </a:lnSpc>
              <a:spcBef>
                <a:spcPct val="0"/>
              </a:spcBef>
            </a:pPr>
            <a:r>
              <a:rPr lang="en-US" b="true" sz="2033">
                <a:solidFill>
                  <a:srgbClr val="343432"/>
                </a:solidFill>
                <a:latin typeface="Montserrat Classic Bold"/>
                <a:ea typeface="Montserrat Classic Bold"/>
                <a:cs typeface="Montserrat Classic Bold"/>
                <a:sym typeface="Montserrat Classic Bold"/>
              </a:rPr>
              <a:t>Customer Management</a:t>
            </a:r>
          </a:p>
        </p:txBody>
      </p:sp>
      <p:sp>
        <p:nvSpPr>
          <p:cNvPr name="TextBox 31" id="31"/>
          <p:cNvSpPr txBox="true"/>
          <p:nvPr/>
        </p:nvSpPr>
        <p:spPr>
          <a:xfrm rot="0">
            <a:off x="1830904" y="3838890"/>
            <a:ext cx="4911238" cy="1577724"/>
          </a:xfrm>
          <a:prstGeom prst="rect">
            <a:avLst/>
          </a:prstGeom>
        </p:spPr>
        <p:txBody>
          <a:bodyPr anchor="t" rtlCol="false" tIns="0" lIns="0" bIns="0" rIns="0">
            <a:spAutoFit/>
          </a:bodyPr>
          <a:lstStyle/>
          <a:p>
            <a:pPr algn="ctr">
              <a:lnSpc>
                <a:spcPts val="6319"/>
              </a:lnSpc>
            </a:pPr>
            <a:r>
              <a:rPr lang="en-US" b="true" sz="4514" spc="275">
                <a:solidFill>
                  <a:srgbClr val="343432"/>
                </a:solidFill>
                <a:latin typeface="Montserrat Classic Bold"/>
                <a:ea typeface="Montserrat Classic Bold"/>
                <a:cs typeface="Montserrat Classic Bold"/>
                <a:sym typeface="Montserrat Classic Bold"/>
              </a:rPr>
              <a:t>KEY</a:t>
            </a:r>
          </a:p>
          <a:p>
            <a:pPr algn="ctr" marL="0" indent="0" lvl="0">
              <a:lnSpc>
                <a:spcPts val="6319"/>
              </a:lnSpc>
              <a:spcBef>
                <a:spcPct val="0"/>
              </a:spcBef>
            </a:pPr>
            <a:r>
              <a:rPr lang="en-US" b="true" sz="4514" spc="275">
                <a:solidFill>
                  <a:srgbClr val="343432"/>
                </a:solidFill>
                <a:latin typeface="Montserrat Classic Bold"/>
                <a:ea typeface="Montserrat Classic Bold"/>
                <a:cs typeface="Montserrat Classic Bold"/>
                <a:sym typeface="Montserrat Classic Bold"/>
              </a:rPr>
              <a:t>FEATURES</a:t>
            </a:r>
          </a:p>
        </p:txBody>
      </p:sp>
      <p:sp>
        <p:nvSpPr>
          <p:cNvPr name="TextBox 32" id="32"/>
          <p:cNvSpPr txBox="true"/>
          <p:nvPr/>
        </p:nvSpPr>
        <p:spPr>
          <a:xfrm rot="0">
            <a:off x="1830904" y="5637333"/>
            <a:ext cx="4911238" cy="1128376"/>
          </a:xfrm>
          <a:prstGeom prst="rect">
            <a:avLst/>
          </a:prstGeom>
        </p:spPr>
        <p:txBody>
          <a:bodyPr anchor="t" rtlCol="false" tIns="0" lIns="0" bIns="0" rIns="0">
            <a:spAutoFit/>
          </a:bodyPr>
          <a:lstStyle/>
          <a:p>
            <a:pPr algn="ctr">
              <a:lnSpc>
                <a:spcPts val="2260"/>
              </a:lnSpc>
              <a:spcBef>
                <a:spcPct val="0"/>
              </a:spcBef>
            </a:pPr>
            <a:r>
              <a:rPr lang="en-US" sz="1614">
                <a:solidFill>
                  <a:srgbClr val="343432"/>
                </a:solidFill>
                <a:latin typeface="Montserrat"/>
                <a:ea typeface="Montserrat"/>
                <a:cs typeface="Montserrat"/>
                <a:sym typeface="Montserrat"/>
              </a:rPr>
              <a:t>Highlighting the main functionalities of the Aero.net Telecom Management System, including customer management, plan handling, and call details tracking.</a:t>
            </a:r>
          </a:p>
        </p:txBody>
      </p:sp>
      <p:sp>
        <p:nvSpPr>
          <p:cNvPr name="TextBox 33" id="33"/>
          <p:cNvSpPr txBox="true"/>
          <p:nvPr/>
        </p:nvSpPr>
        <p:spPr>
          <a:xfrm rot="0">
            <a:off x="11342685" y="3216185"/>
            <a:ext cx="5785050" cy="1049560"/>
          </a:xfrm>
          <a:prstGeom prst="rect">
            <a:avLst/>
          </a:prstGeom>
        </p:spPr>
        <p:txBody>
          <a:bodyPr anchor="t" rtlCol="false" tIns="0" lIns="0" bIns="0" rIns="0">
            <a:spAutoFit/>
          </a:bodyPr>
          <a:lstStyle/>
          <a:p>
            <a:pPr algn="l" marL="0" indent="0" lvl="0">
              <a:lnSpc>
                <a:spcPts val="2093"/>
              </a:lnSpc>
              <a:spcBef>
                <a:spcPct val="0"/>
              </a:spcBef>
            </a:pPr>
            <a:r>
              <a:rPr lang="en-US" sz="1635">
                <a:solidFill>
                  <a:srgbClr val="343432"/>
                </a:solidFill>
                <a:latin typeface="Montserrat Classic"/>
                <a:ea typeface="Montserrat Classic"/>
                <a:cs typeface="Montserrat Classic"/>
                <a:sym typeface="Montserrat Classic"/>
              </a:rPr>
              <a:t>Access and review all available plans, introduce new strategic plans, update existing plans, and manage plan details by fetching or deleting plans using Plan ID or name.</a:t>
            </a:r>
          </a:p>
        </p:txBody>
      </p:sp>
      <p:sp>
        <p:nvSpPr>
          <p:cNvPr name="TextBox 34" id="34"/>
          <p:cNvSpPr txBox="true"/>
          <p:nvPr/>
        </p:nvSpPr>
        <p:spPr>
          <a:xfrm rot="0">
            <a:off x="11342685" y="2847668"/>
            <a:ext cx="2545486" cy="320149"/>
          </a:xfrm>
          <a:prstGeom prst="rect">
            <a:avLst/>
          </a:prstGeom>
        </p:spPr>
        <p:txBody>
          <a:bodyPr anchor="t" rtlCol="false" tIns="0" lIns="0" bIns="0" rIns="0">
            <a:spAutoFit/>
          </a:bodyPr>
          <a:lstStyle/>
          <a:p>
            <a:pPr algn="l" marL="0" indent="0" lvl="0">
              <a:lnSpc>
                <a:spcPts val="2581"/>
              </a:lnSpc>
              <a:spcBef>
                <a:spcPct val="0"/>
              </a:spcBef>
            </a:pPr>
            <a:r>
              <a:rPr lang="en-US" b="true" sz="2016">
                <a:solidFill>
                  <a:srgbClr val="343432"/>
                </a:solidFill>
                <a:latin typeface="Montserrat Classic Bold"/>
                <a:ea typeface="Montserrat Classic Bold"/>
                <a:cs typeface="Montserrat Classic Bold"/>
                <a:sym typeface="Montserrat Classic Bold"/>
              </a:rPr>
              <a:t>Plan Management</a:t>
            </a:r>
          </a:p>
        </p:txBody>
      </p:sp>
      <p:sp>
        <p:nvSpPr>
          <p:cNvPr name="TextBox 35" id="35"/>
          <p:cNvSpPr txBox="true"/>
          <p:nvPr/>
        </p:nvSpPr>
        <p:spPr>
          <a:xfrm rot="0">
            <a:off x="11372305" y="5835750"/>
            <a:ext cx="5755430" cy="1615387"/>
          </a:xfrm>
          <a:prstGeom prst="rect">
            <a:avLst/>
          </a:prstGeom>
        </p:spPr>
        <p:txBody>
          <a:bodyPr anchor="t" rtlCol="false" tIns="0" lIns="0" bIns="0" rIns="0">
            <a:spAutoFit/>
          </a:bodyPr>
          <a:lstStyle/>
          <a:p>
            <a:pPr algn="l" marL="0" indent="0" lvl="0">
              <a:lnSpc>
                <a:spcPts val="2131"/>
              </a:lnSpc>
              <a:spcBef>
                <a:spcPct val="0"/>
              </a:spcBef>
            </a:pPr>
            <a:r>
              <a:rPr lang="en-US" sz="1664">
                <a:solidFill>
                  <a:srgbClr val="343432"/>
                </a:solidFill>
                <a:latin typeface="Montserrat Classic"/>
                <a:ea typeface="Montserrat Classic"/>
                <a:cs typeface="Montserrat Classic"/>
                <a:sym typeface="Montserrat Classic"/>
              </a:rPr>
              <a:t>Monitor comprehensive call history, add new call records, and retrieve specific call details by Call ID. Additionally, analyze call statistics including total duration and frequency for particular dates and times. this are the key features can we add some more key features to this system</a:t>
            </a:r>
          </a:p>
        </p:txBody>
      </p:sp>
      <p:sp>
        <p:nvSpPr>
          <p:cNvPr name="TextBox 36" id="36"/>
          <p:cNvSpPr txBox="true"/>
          <p:nvPr/>
        </p:nvSpPr>
        <p:spPr>
          <a:xfrm rot="0">
            <a:off x="11372305" y="5460829"/>
            <a:ext cx="4218210" cy="335045"/>
          </a:xfrm>
          <a:prstGeom prst="rect">
            <a:avLst/>
          </a:prstGeom>
        </p:spPr>
        <p:txBody>
          <a:bodyPr anchor="t" rtlCol="false" tIns="0" lIns="0" bIns="0" rIns="0">
            <a:spAutoFit/>
          </a:bodyPr>
          <a:lstStyle/>
          <a:p>
            <a:pPr algn="l" marL="0" indent="0" lvl="0">
              <a:lnSpc>
                <a:spcPts val="2627"/>
              </a:lnSpc>
              <a:spcBef>
                <a:spcPct val="0"/>
              </a:spcBef>
            </a:pPr>
            <a:r>
              <a:rPr lang="en-US" b="true" sz="2052">
                <a:solidFill>
                  <a:srgbClr val="343432"/>
                </a:solidFill>
                <a:latin typeface="Montserrat Classic Bold"/>
                <a:ea typeface="Montserrat Classic Bold"/>
                <a:cs typeface="Montserrat Classic Bold"/>
                <a:sym typeface="Montserrat Classic Bold"/>
              </a:rPr>
              <a:t>Call Details Management</a:t>
            </a:r>
          </a:p>
        </p:txBody>
      </p:sp>
      <p:sp>
        <p:nvSpPr>
          <p:cNvPr name="TextBox 37" id="37"/>
          <p:cNvSpPr txBox="true"/>
          <p:nvPr/>
        </p:nvSpPr>
        <p:spPr>
          <a:xfrm rot="0">
            <a:off x="10797535" y="8763973"/>
            <a:ext cx="5544510" cy="802333"/>
          </a:xfrm>
          <a:prstGeom prst="rect">
            <a:avLst/>
          </a:prstGeom>
        </p:spPr>
        <p:txBody>
          <a:bodyPr anchor="t" rtlCol="false" tIns="0" lIns="0" bIns="0" rIns="0">
            <a:spAutoFit/>
          </a:bodyPr>
          <a:lstStyle/>
          <a:p>
            <a:pPr algn="l" marL="0" indent="0" lvl="0">
              <a:lnSpc>
                <a:spcPts val="2118"/>
              </a:lnSpc>
              <a:spcBef>
                <a:spcPct val="0"/>
              </a:spcBef>
            </a:pPr>
            <a:r>
              <a:rPr lang="en-US" sz="1655">
                <a:solidFill>
                  <a:srgbClr val="343432"/>
                </a:solidFill>
                <a:latin typeface="Montserrat Classic"/>
                <a:ea typeface="Montserrat Classic"/>
                <a:cs typeface="Montserrat Classic"/>
                <a:sym typeface="Montserrat Classic"/>
              </a:rPr>
              <a:t>Enable advanced search and filtering options for customers, plans, and call records to facilitate quick and precise data retrieval.</a:t>
            </a:r>
          </a:p>
        </p:txBody>
      </p:sp>
      <p:sp>
        <p:nvSpPr>
          <p:cNvPr name="TextBox 38" id="38"/>
          <p:cNvSpPr txBox="true"/>
          <p:nvPr/>
        </p:nvSpPr>
        <p:spPr>
          <a:xfrm rot="0">
            <a:off x="10787302" y="8339347"/>
            <a:ext cx="4455385" cy="331384"/>
          </a:xfrm>
          <a:prstGeom prst="rect">
            <a:avLst/>
          </a:prstGeom>
        </p:spPr>
        <p:txBody>
          <a:bodyPr anchor="t" rtlCol="false" tIns="0" lIns="0" bIns="0" rIns="0">
            <a:spAutoFit/>
          </a:bodyPr>
          <a:lstStyle/>
          <a:p>
            <a:pPr algn="l" marL="0" indent="0" lvl="0">
              <a:lnSpc>
                <a:spcPts val="2650"/>
              </a:lnSpc>
              <a:spcBef>
                <a:spcPct val="0"/>
              </a:spcBef>
            </a:pPr>
            <a:r>
              <a:rPr lang="en-US" b="true" sz="2070">
                <a:solidFill>
                  <a:srgbClr val="343432"/>
                </a:solidFill>
                <a:latin typeface="Montserrat Classic Bold"/>
                <a:ea typeface="Montserrat Classic Bold"/>
                <a:cs typeface="Montserrat Classic Bold"/>
                <a:sym typeface="Montserrat Classic Bold"/>
              </a:rPr>
              <a:t>Advanced Search and Filtering</a:t>
            </a:r>
          </a:p>
        </p:txBody>
      </p:sp>
      <p:sp>
        <p:nvSpPr>
          <p:cNvPr name="Freeform 39" id="39"/>
          <p:cNvSpPr/>
          <p:nvPr/>
        </p:nvSpPr>
        <p:spPr>
          <a:xfrm flipH="false" flipV="false" rot="0">
            <a:off x="9595285" y="665798"/>
            <a:ext cx="675102" cy="707249"/>
          </a:xfrm>
          <a:custGeom>
            <a:avLst/>
            <a:gdLst/>
            <a:ahLst/>
            <a:cxnLst/>
            <a:rect r="r" b="b" t="t" l="l"/>
            <a:pathLst>
              <a:path h="707249" w="675102">
                <a:moveTo>
                  <a:pt x="0" y="0"/>
                </a:moveTo>
                <a:lnTo>
                  <a:pt x="675102" y="0"/>
                </a:lnTo>
                <a:lnTo>
                  <a:pt x="675102" y="707250"/>
                </a:lnTo>
                <a:lnTo>
                  <a:pt x="0" y="707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0" id="40"/>
          <p:cNvSpPr/>
          <p:nvPr/>
        </p:nvSpPr>
        <p:spPr>
          <a:xfrm flipH="false" flipV="false" rot="0">
            <a:off x="10203049" y="5306962"/>
            <a:ext cx="753742" cy="832446"/>
          </a:xfrm>
          <a:custGeom>
            <a:avLst/>
            <a:gdLst/>
            <a:ahLst/>
            <a:cxnLst/>
            <a:rect r="r" b="b" t="t" l="l"/>
            <a:pathLst>
              <a:path h="832446" w="753742">
                <a:moveTo>
                  <a:pt x="0" y="0"/>
                </a:moveTo>
                <a:lnTo>
                  <a:pt x="753742" y="0"/>
                </a:lnTo>
                <a:lnTo>
                  <a:pt x="753742" y="832446"/>
                </a:lnTo>
                <a:lnTo>
                  <a:pt x="0" y="83244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1" id="41"/>
          <p:cNvSpPr/>
          <p:nvPr/>
        </p:nvSpPr>
        <p:spPr>
          <a:xfrm flipH="false" flipV="false" rot="0">
            <a:off x="10202896" y="2747172"/>
            <a:ext cx="739504" cy="705890"/>
          </a:xfrm>
          <a:custGeom>
            <a:avLst/>
            <a:gdLst/>
            <a:ahLst/>
            <a:cxnLst/>
            <a:rect r="r" b="b" t="t" l="l"/>
            <a:pathLst>
              <a:path h="705890" w="739504">
                <a:moveTo>
                  <a:pt x="0" y="0"/>
                </a:moveTo>
                <a:lnTo>
                  <a:pt x="739504" y="0"/>
                </a:lnTo>
                <a:lnTo>
                  <a:pt x="739504" y="705890"/>
                </a:lnTo>
                <a:lnTo>
                  <a:pt x="0" y="70589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AutoShape 42" id="42"/>
          <p:cNvSpPr/>
          <p:nvPr/>
        </p:nvSpPr>
        <p:spPr>
          <a:xfrm>
            <a:off x="7302652" y="5176225"/>
            <a:ext cx="1841348" cy="3814345"/>
          </a:xfrm>
          <a:prstGeom prst="line">
            <a:avLst/>
          </a:prstGeom>
          <a:ln cap="rnd" w="66675">
            <a:solidFill>
              <a:srgbClr val="333231"/>
            </a:solidFill>
            <a:prstDash val="sysDot"/>
            <a:headEnd type="none" len="sm" w="sm"/>
            <a:tailEnd type="triangle" len="med" w="lg"/>
          </a:ln>
        </p:spPr>
      </p:sp>
      <p:sp>
        <p:nvSpPr>
          <p:cNvPr name="AutoShape 43" id="43"/>
          <p:cNvSpPr/>
          <p:nvPr/>
        </p:nvSpPr>
        <p:spPr>
          <a:xfrm>
            <a:off x="7302652" y="5176225"/>
            <a:ext cx="2379422" cy="1255975"/>
          </a:xfrm>
          <a:prstGeom prst="line">
            <a:avLst/>
          </a:prstGeom>
          <a:ln cap="rnd" w="66675">
            <a:solidFill>
              <a:srgbClr val="333231"/>
            </a:solidFill>
            <a:prstDash val="sysDot"/>
            <a:headEnd type="none" len="sm" w="sm"/>
            <a:tailEnd type="triangle" len="med" w="lg"/>
          </a:ln>
        </p:spPr>
      </p:sp>
      <p:sp>
        <p:nvSpPr>
          <p:cNvPr name="AutoShape 44" id="44"/>
          <p:cNvSpPr/>
          <p:nvPr/>
        </p:nvSpPr>
        <p:spPr>
          <a:xfrm flipV="true">
            <a:off x="7302652" y="3533125"/>
            <a:ext cx="2379422" cy="1643100"/>
          </a:xfrm>
          <a:prstGeom prst="line">
            <a:avLst/>
          </a:prstGeom>
          <a:ln cap="rnd" w="66675">
            <a:solidFill>
              <a:srgbClr val="333231"/>
            </a:solidFill>
            <a:prstDash val="sysDot"/>
            <a:headEnd type="none" len="sm" w="sm"/>
            <a:tailEnd type="triangle" len="med" w="lg"/>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768551" y="2941869"/>
            <a:ext cx="16750898" cy="5381327"/>
          </a:xfrm>
          <a:custGeom>
            <a:avLst/>
            <a:gdLst/>
            <a:ahLst/>
            <a:cxnLst/>
            <a:rect r="r" b="b" t="t" l="l"/>
            <a:pathLst>
              <a:path h="5381327" w="16750898">
                <a:moveTo>
                  <a:pt x="0" y="0"/>
                </a:moveTo>
                <a:lnTo>
                  <a:pt x="16750898" y="0"/>
                </a:lnTo>
                <a:lnTo>
                  <a:pt x="16750898" y="5381327"/>
                </a:lnTo>
                <a:lnTo>
                  <a:pt x="0" y="5381327"/>
                </a:lnTo>
                <a:lnTo>
                  <a:pt x="0" y="0"/>
                </a:lnTo>
                <a:close/>
              </a:path>
            </a:pathLst>
          </a:custGeom>
          <a:blipFill>
            <a:blip r:embed="rId2"/>
            <a:stretch>
              <a:fillRect l="0" t="0" r="0" b="0"/>
            </a:stretch>
          </a:blipFill>
          <a:ln w="9525" cap="sq">
            <a:solidFill>
              <a:srgbClr val="000000"/>
            </a:solidFill>
            <a:prstDash val="solid"/>
            <a:miter/>
          </a:ln>
        </p:spPr>
      </p:sp>
      <p:sp>
        <p:nvSpPr>
          <p:cNvPr name="TextBox 3" id="3"/>
          <p:cNvSpPr txBox="true"/>
          <p:nvPr/>
        </p:nvSpPr>
        <p:spPr>
          <a:xfrm rot="0">
            <a:off x="3496531" y="273043"/>
            <a:ext cx="11294937" cy="871799"/>
          </a:xfrm>
          <a:prstGeom prst="rect">
            <a:avLst/>
          </a:prstGeom>
        </p:spPr>
        <p:txBody>
          <a:bodyPr anchor="t" rtlCol="false" tIns="0" lIns="0" bIns="0" rIns="0">
            <a:spAutoFit/>
          </a:bodyPr>
          <a:lstStyle/>
          <a:p>
            <a:pPr algn="ctr" marL="0" indent="0" lvl="0">
              <a:lnSpc>
                <a:spcPts val="7073"/>
              </a:lnSpc>
            </a:pPr>
            <a:r>
              <a:rPr lang="en-US" b="true" sz="5052" spc="308">
                <a:solidFill>
                  <a:srgbClr val="343432"/>
                </a:solidFill>
                <a:latin typeface="Montserrat Classic Bold"/>
                <a:ea typeface="Montserrat Classic Bold"/>
                <a:cs typeface="Montserrat Classic Bold"/>
                <a:sym typeface="Montserrat Classic Bold"/>
              </a:rPr>
              <a:t>PRODUCT BACKLOG</a:t>
            </a:r>
          </a:p>
        </p:txBody>
      </p:sp>
      <p:sp>
        <p:nvSpPr>
          <p:cNvPr name="TextBox 4" id="4"/>
          <p:cNvSpPr txBox="true"/>
          <p:nvPr/>
        </p:nvSpPr>
        <p:spPr>
          <a:xfrm rot="0">
            <a:off x="4026963" y="1270165"/>
            <a:ext cx="10558160" cy="699929"/>
          </a:xfrm>
          <a:prstGeom prst="rect">
            <a:avLst/>
          </a:prstGeom>
        </p:spPr>
        <p:txBody>
          <a:bodyPr anchor="t" rtlCol="false" tIns="0" lIns="0" bIns="0" rIns="0">
            <a:spAutoFit/>
          </a:bodyPr>
          <a:lstStyle/>
          <a:p>
            <a:pPr algn="ctr">
              <a:lnSpc>
                <a:spcPts val="2896"/>
              </a:lnSpc>
              <a:spcBef>
                <a:spcPct val="0"/>
              </a:spcBef>
            </a:pPr>
            <a:r>
              <a:rPr lang="en-US" sz="2068">
                <a:solidFill>
                  <a:srgbClr val="343432"/>
                </a:solidFill>
                <a:latin typeface="Montserrat"/>
                <a:ea typeface="Montserrat"/>
                <a:cs typeface="Montserrat"/>
                <a:sym typeface="Montserrat"/>
              </a:rPr>
              <a:t>A prioritized list of tasks and features to be developed for the Aero.net Telecom Management System, detailing upcoming work and improvements.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28476" y="714271"/>
            <a:ext cx="3691616" cy="9309209"/>
          </a:xfrm>
          <a:custGeom>
            <a:avLst/>
            <a:gdLst/>
            <a:ahLst/>
            <a:cxnLst/>
            <a:rect r="r" b="b" t="t" l="l"/>
            <a:pathLst>
              <a:path h="9309209" w="3691616">
                <a:moveTo>
                  <a:pt x="0" y="0"/>
                </a:moveTo>
                <a:lnTo>
                  <a:pt x="3691616" y="0"/>
                </a:lnTo>
                <a:lnTo>
                  <a:pt x="3691616" y="9309209"/>
                </a:lnTo>
                <a:lnTo>
                  <a:pt x="0" y="9309209"/>
                </a:lnTo>
                <a:lnTo>
                  <a:pt x="0" y="0"/>
                </a:lnTo>
                <a:close/>
              </a:path>
            </a:pathLst>
          </a:custGeom>
          <a:blipFill>
            <a:blip r:embed="rId2"/>
            <a:stretch>
              <a:fillRect l="0" t="-22396" r="-448732" b="-13520"/>
            </a:stretch>
          </a:blipFill>
          <a:ln w="9525" cap="sq">
            <a:solidFill>
              <a:srgbClr val="000000"/>
            </a:solidFill>
            <a:prstDash val="solid"/>
            <a:miter/>
          </a:ln>
        </p:spPr>
      </p:sp>
      <p:sp>
        <p:nvSpPr>
          <p:cNvPr name="Freeform 3" id="3"/>
          <p:cNvSpPr/>
          <p:nvPr/>
        </p:nvSpPr>
        <p:spPr>
          <a:xfrm flipH="false" flipV="false" rot="0">
            <a:off x="4488177" y="2585065"/>
            <a:ext cx="13022971" cy="4150127"/>
          </a:xfrm>
          <a:custGeom>
            <a:avLst/>
            <a:gdLst/>
            <a:ahLst/>
            <a:cxnLst/>
            <a:rect r="r" b="b" t="t" l="l"/>
            <a:pathLst>
              <a:path h="4150127" w="13022971">
                <a:moveTo>
                  <a:pt x="0" y="0"/>
                </a:moveTo>
                <a:lnTo>
                  <a:pt x="13022970" y="0"/>
                </a:lnTo>
                <a:lnTo>
                  <a:pt x="13022970" y="4150127"/>
                </a:lnTo>
                <a:lnTo>
                  <a:pt x="0" y="4150127"/>
                </a:lnTo>
                <a:lnTo>
                  <a:pt x="0" y="0"/>
                </a:lnTo>
                <a:close/>
              </a:path>
            </a:pathLst>
          </a:custGeom>
          <a:blipFill>
            <a:blip r:embed="rId3"/>
            <a:stretch>
              <a:fillRect l="0" t="0" r="0" b="-5134"/>
            </a:stretch>
          </a:blipFill>
          <a:ln w="9525" cap="sq">
            <a:solidFill>
              <a:srgbClr val="000000"/>
            </a:solidFill>
            <a:prstDash val="solid"/>
            <a:miter/>
          </a:ln>
        </p:spPr>
      </p:sp>
      <p:sp>
        <p:nvSpPr>
          <p:cNvPr name="TextBox 4" id="4"/>
          <p:cNvSpPr txBox="true"/>
          <p:nvPr/>
        </p:nvSpPr>
        <p:spPr>
          <a:xfrm rot="0">
            <a:off x="4236329" y="-104775"/>
            <a:ext cx="9372932" cy="1767205"/>
          </a:xfrm>
          <a:prstGeom prst="rect">
            <a:avLst/>
          </a:prstGeom>
        </p:spPr>
        <p:txBody>
          <a:bodyPr anchor="t" rtlCol="false" tIns="0" lIns="0" bIns="0" rIns="0">
            <a:spAutoFit/>
          </a:bodyPr>
          <a:lstStyle/>
          <a:p>
            <a:pPr algn="ctr">
              <a:lnSpc>
                <a:spcPts val="7069"/>
              </a:lnSpc>
            </a:pPr>
            <a:r>
              <a:rPr lang="en-US" b="true" sz="5049" spc="308">
                <a:solidFill>
                  <a:srgbClr val="343432"/>
                </a:solidFill>
                <a:latin typeface="Montserrat Classic Bold"/>
                <a:ea typeface="Montserrat Classic Bold"/>
                <a:cs typeface="Montserrat Classic Bold"/>
                <a:sym typeface="Montserrat Classic Bold"/>
              </a:rPr>
              <a:t>CODE &amp; </a:t>
            </a:r>
          </a:p>
          <a:p>
            <a:pPr algn="ctr" marL="0" indent="0" lvl="0">
              <a:lnSpc>
                <a:spcPts val="7069"/>
              </a:lnSpc>
            </a:pPr>
            <a:r>
              <a:rPr lang="en-US" b="true" sz="5049" spc="308">
                <a:solidFill>
                  <a:srgbClr val="343432"/>
                </a:solidFill>
                <a:latin typeface="Montserrat Classic Bold"/>
                <a:ea typeface="Montserrat Classic Bold"/>
                <a:cs typeface="Montserrat Classic Bold"/>
                <a:sym typeface="Montserrat Classic Bold"/>
              </a:rPr>
              <a:t>DATABASE SNIPPET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DAGPrED1-R4</dc:identifier>
  <dcterms:modified xsi:type="dcterms:W3CDTF">2011-08-01T06:04:30Z</dcterms:modified>
  <cp:revision>1</cp:revision>
  <dc:title>aeronet</dc:title>
</cp:coreProperties>
</file>